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312" r:id="rId4"/>
    <p:sldId id="297" r:id="rId5"/>
    <p:sldId id="329" r:id="rId6"/>
    <p:sldId id="330" r:id="rId7"/>
    <p:sldId id="313" r:id="rId8"/>
    <p:sldId id="331" r:id="rId9"/>
    <p:sldId id="315" r:id="rId10"/>
    <p:sldId id="316" r:id="rId11"/>
    <p:sldId id="326" r:id="rId12"/>
    <p:sldId id="318" r:id="rId13"/>
    <p:sldId id="319" r:id="rId14"/>
    <p:sldId id="320" r:id="rId15"/>
    <p:sldId id="328" r:id="rId16"/>
    <p:sldId id="327" r:id="rId17"/>
    <p:sldId id="323" r:id="rId18"/>
    <p:sldId id="322" r:id="rId19"/>
    <p:sldId id="324" r:id="rId20"/>
    <p:sldId id="325" r:id="rId21"/>
    <p:sldId id="295" r:id="rId22"/>
  </p:sldIdLst>
  <p:sldSz cx="9144000" cy="6858000" type="screen4x3"/>
  <p:notesSz cx="6819900" cy="99187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29">
          <p15:clr>
            <a:srgbClr val="A4A3A4"/>
          </p15:clr>
        </p15:guide>
        <p15:guide id="2" orient="horz" pos="1023">
          <p15:clr>
            <a:srgbClr val="A4A3A4"/>
          </p15:clr>
        </p15:guide>
        <p15:guide id="3" orient="horz" pos="632">
          <p15:clr>
            <a:srgbClr val="A4A3A4"/>
          </p15:clr>
        </p15:guide>
        <p15:guide id="4" orient="horz" pos="226">
          <p15:clr>
            <a:srgbClr val="A4A3A4"/>
          </p15:clr>
        </p15:guide>
        <p15:guide id="5" orient="horz" pos="4108">
          <p15:clr>
            <a:srgbClr val="A4A3A4"/>
          </p15:clr>
        </p15:guide>
        <p15:guide id="6" orient="horz" pos="1999">
          <p15:clr>
            <a:srgbClr val="A4A3A4"/>
          </p15:clr>
        </p15:guide>
        <p15:guide id="7" pos="3137">
          <p15:clr>
            <a:srgbClr val="A4A3A4"/>
          </p15:clr>
        </p15:guide>
        <p15:guide id="8" pos="216">
          <p15:clr>
            <a:srgbClr val="A4A3A4"/>
          </p15:clr>
        </p15:guide>
        <p15:guide id="9" pos="4621">
          <p15:clr>
            <a:srgbClr val="A4A3A4"/>
          </p15:clr>
        </p15:guide>
        <p15:guide id="10" pos="7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5E9"/>
    <a:srgbClr val="DBDFE5"/>
    <a:srgbClr val="DDE1E7"/>
    <a:srgbClr val="D2D8E0"/>
    <a:srgbClr val="D1E2A6"/>
    <a:srgbClr val="CBDE9A"/>
    <a:srgbClr val="B9D05E"/>
    <a:srgbClr val="898989"/>
    <a:srgbClr val="009440"/>
    <a:srgbClr val="CDD9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7" autoAdjust="0"/>
    <p:restoredTop sz="86391" autoAdjust="0"/>
  </p:normalViewPr>
  <p:slideViewPr>
    <p:cSldViewPr snapToGrid="0">
      <p:cViewPr varScale="1">
        <p:scale>
          <a:sx n="116" d="100"/>
          <a:sy n="116" d="100"/>
        </p:scale>
        <p:origin x="1668" y="108"/>
      </p:cViewPr>
      <p:guideLst>
        <p:guide orient="horz" pos="3829"/>
        <p:guide orient="horz" pos="1023"/>
        <p:guide orient="horz" pos="632"/>
        <p:guide orient="horz" pos="226"/>
        <p:guide orient="horz" pos="4108"/>
        <p:guide orient="horz" pos="1999"/>
        <p:guide pos="3137"/>
        <p:guide pos="216"/>
        <p:guide pos="4621"/>
        <p:guide pos="725"/>
      </p:guideLst>
    </p:cSldViewPr>
  </p:slideViewPr>
  <p:outlineViewPr>
    <p:cViewPr>
      <p:scale>
        <a:sx n="33" d="100"/>
        <a:sy n="33" d="100"/>
      </p:scale>
      <p:origin x="0" y="177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67DD00-831D-4342-98AD-8ECC3F03B04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91A4722-FAF4-4443-B8EC-68628F877C6A}">
      <dgm:prSet custT="1"/>
      <dgm:spPr/>
      <dgm:t>
        <a:bodyPr/>
        <a:lstStyle/>
        <a:p>
          <a:pPr rtl="0"/>
          <a:r>
            <a:rPr lang="de-DE" sz="1200" dirty="0" smtClean="0"/>
            <a:t>Dr. </a:t>
          </a:r>
          <a:r>
            <a:rPr lang="de-DE" sz="1200" dirty="0" err="1" smtClean="0"/>
            <a:t>rer</a:t>
          </a:r>
          <a:r>
            <a:rPr lang="de-DE" sz="1200" dirty="0" smtClean="0"/>
            <a:t>. </a:t>
          </a:r>
          <a:r>
            <a:rPr lang="de-DE" sz="1200" dirty="0" err="1" smtClean="0"/>
            <a:t>biol</a:t>
          </a:r>
          <a:r>
            <a:rPr lang="de-DE" sz="1200" dirty="0" smtClean="0"/>
            <a:t>. hum. Daniel Nasseh</a:t>
          </a:r>
          <a:endParaRPr lang="de-DE" sz="1200" dirty="0"/>
        </a:p>
      </dgm:t>
    </dgm:pt>
    <dgm:pt modelId="{D96C8C2D-7835-4A2D-B9B1-96732DC3DA07}" type="parTrans" cxnId="{D09A6A17-327B-4610-94F5-2ABA3556E21D}">
      <dgm:prSet/>
      <dgm:spPr/>
      <dgm:t>
        <a:bodyPr/>
        <a:lstStyle/>
        <a:p>
          <a:endParaRPr lang="de-DE"/>
        </a:p>
      </dgm:t>
    </dgm:pt>
    <dgm:pt modelId="{F74A56F2-CC4B-4DDF-B104-2EEC7150C66B}" type="sibTrans" cxnId="{D09A6A17-327B-4610-94F5-2ABA3556E21D}">
      <dgm:prSet/>
      <dgm:spPr/>
      <dgm:t>
        <a:bodyPr/>
        <a:lstStyle/>
        <a:p>
          <a:endParaRPr lang="de-DE"/>
        </a:p>
      </dgm:t>
    </dgm:pt>
    <dgm:pt modelId="{F9590BEE-BF20-4108-BBC3-5E7BB9342752}">
      <dgm:prSet/>
      <dgm:spPr/>
      <dgm:t>
        <a:bodyPr/>
        <a:lstStyle/>
        <a:p>
          <a:pPr rtl="0"/>
          <a:r>
            <a:rPr lang="de-DE" sz="700" dirty="0" smtClean="0"/>
            <a:t>Institut für medizinische Informationsverarbeitung, Biometrie und Epidemiologie, LMU München</a:t>
          </a:r>
          <a:endParaRPr lang="de-DE" sz="700" dirty="0"/>
        </a:p>
      </dgm:t>
    </dgm:pt>
    <dgm:pt modelId="{39C92231-6C4A-4F31-BF6F-87DCBC3E1DA2}" type="parTrans" cxnId="{6DABB8A4-3DA7-4317-9087-7937AAA06BE6}">
      <dgm:prSet/>
      <dgm:spPr/>
      <dgm:t>
        <a:bodyPr/>
        <a:lstStyle/>
        <a:p>
          <a:endParaRPr lang="de-DE"/>
        </a:p>
      </dgm:t>
    </dgm:pt>
    <dgm:pt modelId="{AE6785B1-BA88-4333-829A-C47A9C8F244D}" type="sibTrans" cxnId="{6DABB8A4-3DA7-4317-9087-7937AAA06BE6}">
      <dgm:prSet/>
      <dgm:spPr/>
      <dgm:t>
        <a:bodyPr/>
        <a:lstStyle/>
        <a:p>
          <a:endParaRPr lang="de-DE"/>
        </a:p>
      </dgm:t>
    </dgm:pt>
    <dgm:pt modelId="{57385938-C10E-4FAE-B7C7-3B2483206E13}">
      <dgm:prSet/>
      <dgm:spPr/>
      <dgm:t>
        <a:bodyPr/>
        <a:lstStyle/>
        <a:p>
          <a:pPr rtl="0"/>
          <a:r>
            <a:rPr lang="de-DE" sz="700" dirty="0" smtClean="0"/>
            <a:t>Krebszentrum München - </a:t>
          </a:r>
          <a:r>
            <a:rPr lang="de-DE" sz="700" dirty="0" err="1" smtClean="0"/>
            <a:t>Comprehensive</a:t>
          </a:r>
          <a:r>
            <a:rPr lang="de-DE" sz="700" dirty="0" smtClean="0"/>
            <a:t> Cancer Center (CCC LMU) am Klinikum der Universität München</a:t>
          </a:r>
          <a:endParaRPr lang="de-DE" sz="700" dirty="0"/>
        </a:p>
      </dgm:t>
    </dgm:pt>
    <dgm:pt modelId="{C25DB8DA-5E29-4810-8DD2-88D5468F0C43}" type="parTrans" cxnId="{E8F2014B-DE97-4302-B402-9C7F94CACA23}">
      <dgm:prSet/>
      <dgm:spPr/>
      <dgm:t>
        <a:bodyPr/>
        <a:lstStyle/>
        <a:p>
          <a:endParaRPr lang="de-DE"/>
        </a:p>
      </dgm:t>
    </dgm:pt>
    <dgm:pt modelId="{1F3F6CBF-7738-4101-A3FF-4AE3782BC3C0}" type="sibTrans" cxnId="{E8F2014B-DE97-4302-B402-9C7F94CACA23}">
      <dgm:prSet/>
      <dgm:spPr/>
      <dgm:t>
        <a:bodyPr/>
        <a:lstStyle/>
        <a:p>
          <a:endParaRPr lang="de-DE"/>
        </a:p>
      </dgm:t>
    </dgm:pt>
    <dgm:pt modelId="{A9D92DAB-DA50-46EC-A13B-A581DC6F689B}" type="pres">
      <dgm:prSet presAssocID="{8967DD00-831D-4342-98AD-8ECC3F03B04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2015055-1A7C-44D9-81A5-ABCA6FA18235}" type="pres">
      <dgm:prSet presAssocID="{491A4722-FAF4-4443-B8EC-68628F877C6A}" presName="composite" presStyleCnt="0"/>
      <dgm:spPr/>
    </dgm:pt>
    <dgm:pt modelId="{0CFFFF24-EA24-4D18-B3A4-C9CEA2F8DEF7}" type="pres">
      <dgm:prSet presAssocID="{491A4722-FAF4-4443-B8EC-68628F877C6A}" presName="imgShp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de-DE"/>
        </a:p>
      </dgm:t>
    </dgm:pt>
    <dgm:pt modelId="{E2DCD53C-3E30-4FBC-B37A-599A4FEE186C}" type="pres">
      <dgm:prSet presAssocID="{491A4722-FAF4-4443-B8EC-68628F877C6A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FF87DD8-968F-4220-9DAC-54571D6B07F8}" type="presOf" srcId="{491A4722-FAF4-4443-B8EC-68628F877C6A}" destId="{E2DCD53C-3E30-4FBC-B37A-599A4FEE186C}" srcOrd="0" destOrd="0" presId="urn:microsoft.com/office/officeart/2005/8/layout/vList3"/>
    <dgm:cxn modelId="{6DABB8A4-3DA7-4317-9087-7937AAA06BE6}" srcId="{491A4722-FAF4-4443-B8EC-68628F877C6A}" destId="{F9590BEE-BF20-4108-BBC3-5E7BB9342752}" srcOrd="0" destOrd="0" parTransId="{39C92231-6C4A-4F31-BF6F-87DCBC3E1DA2}" sibTransId="{AE6785B1-BA88-4333-829A-C47A9C8F244D}"/>
    <dgm:cxn modelId="{F43BA51D-A996-4C0C-87C9-DD8D2BD8B953}" type="presOf" srcId="{57385938-C10E-4FAE-B7C7-3B2483206E13}" destId="{E2DCD53C-3E30-4FBC-B37A-599A4FEE186C}" srcOrd="0" destOrd="2" presId="urn:microsoft.com/office/officeart/2005/8/layout/vList3"/>
    <dgm:cxn modelId="{03F15423-4A20-4E08-9618-1ED69CC4AF5B}" type="presOf" srcId="{F9590BEE-BF20-4108-BBC3-5E7BB9342752}" destId="{E2DCD53C-3E30-4FBC-B37A-599A4FEE186C}" srcOrd="0" destOrd="1" presId="urn:microsoft.com/office/officeart/2005/8/layout/vList3"/>
    <dgm:cxn modelId="{E8F2014B-DE97-4302-B402-9C7F94CACA23}" srcId="{491A4722-FAF4-4443-B8EC-68628F877C6A}" destId="{57385938-C10E-4FAE-B7C7-3B2483206E13}" srcOrd="1" destOrd="0" parTransId="{C25DB8DA-5E29-4810-8DD2-88D5468F0C43}" sibTransId="{1F3F6CBF-7738-4101-A3FF-4AE3782BC3C0}"/>
    <dgm:cxn modelId="{D09A6A17-327B-4610-94F5-2ABA3556E21D}" srcId="{8967DD00-831D-4342-98AD-8ECC3F03B048}" destId="{491A4722-FAF4-4443-B8EC-68628F877C6A}" srcOrd="0" destOrd="0" parTransId="{D96C8C2D-7835-4A2D-B9B1-96732DC3DA07}" sibTransId="{F74A56F2-CC4B-4DDF-B104-2EEC7150C66B}"/>
    <dgm:cxn modelId="{A5659ACE-C792-4304-9051-E79DB74E6206}" type="presOf" srcId="{8967DD00-831D-4342-98AD-8ECC3F03B048}" destId="{A9D92DAB-DA50-46EC-A13B-A581DC6F689B}" srcOrd="0" destOrd="0" presId="urn:microsoft.com/office/officeart/2005/8/layout/vList3"/>
    <dgm:cxn modelId="{BE029D96-5031-4F3B-B677-4EA7576C1B7B}" type="presParOf" srcId="{A9D92DAB-DA50-46EC-A13B-A581DC6F689B}" destId="{52015055-1A7C-44D9-81A5-ABCA6FA18235}" srcOrd="0" destOrd="0" presId="urn:microsoft.com/office/officeart/2005/8/layout/vList3"/>
    <dgm:cxn modelId="{5F0969FE-BF52-49DD-AD46-CF7E36C53AA7}" type="presParOf" srcId="{52015055-1A7C-44D9-81A5-ABCA6FA18235}" destId="{0CFFFF24-EA24-4D18-B3A4-C9CEA2F8DEF7}" srcOrd="0" destOrd="0" presId="urn:microsoft.com/office/officeart/2005/8/layout/vList3"/>
    <dgm:cxn modelId="{4FF8FCAD-D95C-4A29-A72E-8F462A5BFD99}" type="presParOf" srcId="{52015055-1A7C-44D9-81A5-ABCA6FA18235}" destId="{E2DCD53C-3E30-4FBC-B37A-599A4FEE186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CD53C-3E30-4FBC-B37A-599A4FEE186C}">
      <dsp:nvSpPr>
        <dsp:cNvPr id="0" name=""/>
        <dsp:cNvSpPr/>
      </dsp:nvSpPr>
      <dsp:spPr>
        <a:xfrm rot="10800000">
          <a:off x="1308791" y="355"/>
          <a:ext cx="4474003" cy="72752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818" tIns="45720" rIns="85344" bIns="45720" numCol="1" spcCol="1270" anchor="t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Dr. </a:t>
          </a:r>
          <a:r>
            <a:rPr lang="de-DE" sz="1200" kern="1200" dirty="0" err="1" smtClean="0"/>
            <a:t>rer</a:t>
          </a:r>
          <a:r>
            <a:rPr lang="de-DE" sz="1200" kern="1200" dirty="0" smtClean="0"/>
            <a:t>. </a:t>
          </a:r>
          <a:r>
            <a:rPr lang="de-DE" sz="1200" kern="1200" dirty="0" err="1" smtClean="0"/>
            <a:t>biol</a:t>
          </a:r>
          <a:r>
            <a:rPr lang="de-DE" sz="1200" kern="1200" dirty="0" smtClean="0"/>
            <a:t>. hum. Daniel Nasseh</a:t>
          </a:r>
          <a:endParaRPr lang="de-DE" sz="1200" kern="1200" dirty="0"/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700" kern="1200" dirty="0" smtClean="0"/>
            <a:t>Institut für medizinische Informationsverarbeitung, Biometrie und Epidemiologie, LMU München</a:t>
          </a:r>
          <a:endParaRPr lang="de-DE" sz="700" kern="1200" dirty="0"/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700" kern="1200" dirty="0" smtClean="0"/>
            <a:t>Krebszentrum München - </a:t>
          </a:r>
          <a:r>
            <a:rPr lang="de-DE" sz="700" kern="1200" dirty="0" err="1" smtClean="0"/>
            <a:t>Comprehensive</a:t>
          </a:r>
          <a:r>
            <a:rPr lang="de-DE" sz="700" kern="1200" dirty="0" smtClean="0"/>
            <a:t> Cancer Center (CCC LMU) am Klinikum der Universität München</a:t>
          </a:r>
          <a:endParaRPr lang="de-DE" sz="700" kern="1200" dirty="0"/>
        </a:p>
      </dsp:txBody>
      <dsp:txXfrm rot="10800000">
        <a:off x="1490672" y="355"/>
        <a:ext cx="4292122" cy="727524"/>
      </dsp:txXfrm>
    </dsp:sp>
    <dsp:sp modelId="{0CFFFF24-EA24-4D18-B3A4-C9CEA2F8DEF7}">
      <dsp:nvSpPr>
        <dsp:cNvPr id="0" name=""/>
        <dsp:cNvSpPr/>
      </dsp:nvSpPr>
      <dsp:spPr>
        <a:xfrm>
          <a:off x="945029" y="355"/>
          <a:ext cx="727524" cy="72752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D143F-1C54-4D7B-A8F9-76F0401127BF}" type="datetimeFigureOut">
              <a:rPr lang="de-DE" smtClean="0"/>
              <a:pPr/>
              <a:t>14.09.2015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8B45C-04C9-4E16-BACC-8AFC1FFAA4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8228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DB21E-FC41-4845-BEAF-0B76D0986408}" type="datetimeFigureOut">
              <a:rPr lang="de-DE" smtClean="0"/>
              <a:pPr/>
              <a:t>14.09.2015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C8E8A-C9DE-4D00-8801-65AF13270B6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7600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B97FD8-A964-4E80-82E9-CD38F0797C03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59866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B97FD8-A964-4E80-82E9-CD38F0797C03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18940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B97FD8-A964-4E80-82E9-CD38F0797C03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70915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mit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30300" y="1430276"/>
            <a:ext cx="6192000" cy="864000"/>
          </a:xfrm>
        </p:spPr>
        <p:txBody>
          <a:bodyPr anchor="ctr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Angiographie-Seminar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2426444"/>
            <a:ext cx="6192000" cy="576000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Prof. Dr. M. </a:t>
            </a:r>
            <a:r>
              <a:rPr lang="de-DE" dirty="0" err="1" smtClean="0"/>
              <a:t>Ulbig</a:t>
            </a:r>
            <a:r>
              <a:rPr lang="de-DE" dirty="0" smtClean="0"/>
              <a:t>		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30300" y="3134613"/>
            <a:ext cx="2240369" cy="288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de-DE" sz="1400" smtClean="0"/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buSzPct val="140000"/>
              <a:buFont typeface="Wingdings" pitchFamily="2" charset="2"/>
              <a:buNone/>
            </a:pPr>
            <a:fld id="{C3AF649B-532A-4F5A-8327-4A66D786E2BB}" type="datetime1">
              <a:rPr lang="de-DE" smtClean="0"/>
              <a:pPr>
                <a:lnSpc>
                  <a:spcPct val="120000"/>
                </a:lnSpc>
                <a:spcBef>
                  <a:spcPts val="600"/>
                </a:spcBef>
                <a:buSzPct val="140000"/>
                <a:buFont typeface="Wingdings" pitchFamily="2" charset="2"/>
                <a:buNone/>
              </a:pPr>
              <a:t>14.09.2015</a:t>
            </a:fld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2501877" y="353178"/>
            <a:ext cx="4878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0" y="1190846"/>
            <a:ext cx="9144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9" name="Rechteck 48"/>
          <p:cNvSpPr>
            <a:spLocks noChangeAspect="1"/>
          </p:cNvSpPr>
          <p:nvPr/>
        </p:nvSpPr>
        <p:spPr>
          <a:xfrm>
            <a:off x="0" y="3779086"/>
            <a:ext cx="1440000" cy="1440000"/>
          </a:xfrm>
          <a:prstGeom prst="rect">
            <a:avLst/>
          </a:prstGeom>
          <a:solidFill>
            <a:srgbClr val="B9D0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0" name="Rechteck 49"/>
          <p:cNvSpPr>
            <a:spLocks noChangeAspect="1"/>
          </p:cNvSpPr>
          <p:nvPr/>
        </p:nvSpPr>
        <p:spPr>
          <a:xfrm>
            <a:off x="1540800" y="3779086"/>
            <a:ext cx="1440000" cy="1440000"/>
          </a:xfrm>
          <a:prstGeom prst="rect">
            <a:avLst/>
          </a:prstGeom>
          <a:solidFill>
            <a:srgbClr val="83AB1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1" name="Rechteck 50"/>
          <p:cNvSpPr>
            <a:spLocks noChangeAspect="1"/>
          </p:cNvSpPr>
          <p:nvPr/>
        </p:nvSpPr>
        <p:spPr>
          <a:xfrm>
            <a:off x="6163200" y="3779086"/>
            <a:ext cx="1440000" cy="1440000"/>
          </a:xfrm>
          <a:prstGeom prst="rect">
            <a:avLst/>
          </a:prstGeom>
          <a:solidFill>
            <a:srgbClr val="649E5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52" name="Grafik 5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3779086"/>
            <a:ext cx="1440000" cy="14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Grafik 5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1600" y="3779086"/>
            <a:ext cx="1440000" cy="14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Grafik 5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00" y="3779086"/>
            <a:ext cx="1440000" cy="14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Rechteck 54"/>
          <p:cNvSpPr>
            <a:spLocks noChangeAspect="1"/>
          </p:cNvSpPr>
          <p:nvPr/>
        </p:nvSpPr>
        <p:spPr>
          <a:xfrm>
            <a:off x="1540800" y="531167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6" name="Rechteck 55"/>
          <p:cNvSpPr>
            <a:spLocks noChangeAspect="1"/>
          </p:cNvSpPr>
          <p:nvPr/>
        </p:nvSpPr>
        <p:spPr>
          <a:xfrm>
            <a:off x="3081600" y="5311670"/>
            <a:ext cx="1440000" cy="1440000"/>
          </a:xfrm>
          <a:prstGeom prst="rect">
            <a:avLst/>
          </a:prstGeom>
          <a:solidFill>
            <a:srgbClr val="CDD9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7" name="Rechteck 56"/>
          <p:cNvSpPr>
            <a:spLocks noChangeAspect="1"/>
          </p:cNvSpPr>
          <p:nvPr/>
        </p:nvSpPr>
        <p:spPr>
          <a:xfrm>
            <a:off x="6163200" y="5311670"/>
            <a:ext cx="1440000" cy="1440000"/>
          </a:xfrm>
          <a:prstGeom prst="rect">
            <a:avLst/>
          </a:prstGeom>
          <a:solidFill>
            <a:srgbClr val="C0D0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58" name="Grafik 5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5311670"/>
            <a:ext cx="1440000" cy="14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11670"/>
            <a:ext cx="1440000" cy="14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0" name="Rechteck 59"/>
          <p:cNvSpPr>
            <a:spLocks noChangeAspect="1"/>
          </p:cNvSpPr>
          <p:nvPr/>
        </p:nvSpPr>
        <p:spPr>
          <a:xfrm>
            <a:off x="4622400" y="5311670"/>
            <a:ext cx="1440000" cy="1440000"/>
          </a:xfrm>
          <a:prstGeom prst="rect">
            <a:avLst/>
          </a:prstGeom>
          <a:solidFill>
            <a:srgbClr val="9BD0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6" name="Rechteck 17"/>
          <p:cNvSpPr>
            <a:spLocks noChangeAspect="1"/>
          </p:cNvSpPr>
          <p:nvPr/>
        </p:nvSpPr>
        <p:spPr>
          <a:xfrm rot="246524" flipH="1">
            <a:off x="7753818" y="2216859"/>
            <a:ext cx="1444580" cy="1440000"/>
          </a:xfrm>
          <a:custGeom>
            <a:avLst/>
            <a:gdLst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1440000 h 1440000"/>
              <a:gd name="connsiteX4" fmla="*/ 0 w 1440000"/>
              <a:gd name="connsiteY4" fmla="*/ 0 h 1440000"/>
              <a:gd name="connsiteX0" fmla="*/ 152690 w 1440000"/>
              <a:gd name="connsiteY0" fmla="*/ 1419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1440000 h 1440000"/>
              <a:gd name="connsiteX4" fmla="*/ 152690 w 1440000"/>
              <a:gd name="connsiteY4" fmla="*/ 1419 h 1440000"/>
              <a:gd name="connsiteX0" fmla="*/ 97891 w 1385201"/>
              <a:gd name="connsiteY0" fmla="*/ 1419 h 1441548"/>
              <a:gd name="connsiteX1" fmla="*/ 1385201 w 1385201"/>
              <a:gd name="connsiteY1" fmla="*/ 0 h 1441548"/>
              <a:gd name="connsiteX2" fmla="*/ 1385201 w 1385201"/>
              <a:gd name="connsiteY2" fmla="*/ 1440000 h 1441548"/>
              <a:gd name="connsiteX3" fmla="*/ 0 w 1385201"/>
              <a:gd name="connsiteY3" fmla="*/ 1441548 h 1441548"/>
              <a:gd name="connsiteX4" fmla="*/ 97891 w 1385201"/>
              <a:gd name="connsiteY4" fmla="*/ 1419 h 1441548"/>
              <a:gd name="connsiteX0" fmla="*/ 102642 w 1389952"/>
              <a:gd name="connsiteY0" fmla="*/ 1419 h 1441207"/>
              <a:gd name="connsiteX1" fmla="*/ 1389952 w 1389952"/>
              <a:gd name="connsiteY1" fmla="*/ 0 h 1441207"/>
              <a:gd name="connsiteX2" fmla="*/ 1389952 w 1389952"/>
              <a:gd name="connsiteY2" fmla="*/ 1440000 h 1441207"/>
              <a:gd name="connsiteX3" fmla="*/ 0 w 1389952"/>
              <a:gd name="connsiteY3" fmla="*/ 1441207 h 1441207"/>
              <a:gd name="connsiteX4" fmla="*/ 102642 w 1389952"/>
              <a:gd name="connsiteY4" fmla="*/ 1419 h 1441207"/>
              <a:gd name="connsiteX0" fmla="*/ 157270 w 1444580"/>
              <a:gd name="connsiteY0" fmla="*/ 1419 h 1440000"/>
              <a:gd name="connsiteX1" fmla="*/ 1444580 w 1444580"/>
              <a:gd name="connsiteY1" fmla="*/ 0 h 1440000"/>
              <a:gd name="connsiteX2" fmla="*/ 1444580 w 1444580"/>
              <a:gd name="connsiteY2" fmla="*/ 1440000 h 1440000"/>
              <a:gd name="connsiteX3" fmla="*/ 0 w 1444580"/>
              <a:gd name="connsiteY3" fmla="*/ 1437283 h 1440000"/>
              <a:gd name="connsiteX4" fmla="*/ 157270 w 1444580"/>
              <a:gd name="connsiteY4" fmla="*/ 1419 h 1440000"/>
              <a:gd name="connsiteX0" fmla="*/ 109426 w 1444580"/>
              <a:gd name="connsiteY0" fmla="*/ 2756 h 1440000"/>
              <a:gd name="connsiteX1" fmla="*/ 1444580 w 1444580"/>
              <a:gd name="connsiteY1" fmla="*/ 0 h 1440000"/>
              <a:gd name="connsiteX2" fmla="*/ 1444580 w 1444580"/>
              <a:gd name="connsiteY2" fmla="*/ 1440000 h 1440000"/>
              <a:gd name="connsiteX3" fmla="*/ 0 w 1444580"/>
              <a:gd name="connsiteY3" fmla="*/ 1437283 h 1440000"/>
              <a:gd name="connsiteX4" fmla="*/ 109426 w 1444580"/>
              <a:gd name="connsiteY4" fmla="*/ 2756 h 1440000"/>
              <a:gd name="connsiteX0" fmla="*/ 104506 w 1444580"/>
              <a:gd name="connsiteY0" fmla="*/ 4790 h 1440000"/>
              <a:gd name="connsiteX1" fmla="*/ 1444580 w 1444580"/>
              <a:gd name="connsiteY1" fmla="*/ 0 h 1440000"/>
              <a:gd name="connsiteX2" fmla="*/ 1444580 w 1444580"/>
              <a:gd name="connsiteY2" fmla="*/ 1440000 h 1440000"/>
              <a:gd name="connsiteX3" fmla="*/ 0 w 1444580"/>
              <a:gd name="connsiteY3" fmla="*/ 1437283 h 1440000"/>
              <a:gd name="connsiteX4" fmla="*/ 104506 w 1444580"/>
              <a:gd name="connsiteY4" fmla="*/ 479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4580" h="1440000">
                <a:moveTo>
                  <a:pt x="104506" y="4790"/>
                </a:moveTo>
                <a:lnTo>
                  <a:pt x="1444580" y="0"/>
                </a:lnTo>
                <a:lnTo>
                  <a:pt x="1444580" y="1440000"/>
                </a:lnTo>
                <a:lnTo>
                  <a:pt x="0" y="1437283"/>
                </a:lnTo>
                <a:lnTo>
                  <a:pt x="104506" y="4790"/>
                </a:lnTo>
                <a:close/>
              </a:path>
            </a:pathLst>
          </a:custGeom>
          <a:solidFill>
            <a:srgbClr val="9BD0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Grafik 30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268" r="16126" b="12392"/>
          <a:stretch/>
        </p:blipFill>
        <p:spPr>
          <a:xfrm>
            <a:off x="7946176" y="353178"/>
            <a:ext cx="800155" cy="709200"/>
          </a:xfrm>
          <a:prstGeom prst="rect">
            <a:avLst/>
          </a:prstGeom>
        </p:spPr>
      </p:pic>
      <p:sp>
        <p:nvSpPr>
          <p:cNvPr id="32" name="Rechteck 31"/>
          <p:cNvSpPr/>
          <p:nvPr/>
        </p:nvSpPr>
        <p:spPr>
          <a:xfrm>
            <a:off x="7449982" y="353178"/>
            <a:ext cx="1296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/>
          <p:cNvSpPr/>
          <p:nvPr/>
        </p:nvSpPr>
        <p:spPr>
          <a:xfrm>
            <a:off x="345205" y="353178"/>
            <a:ext cx="7092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/>
          <p:cNvSpPr/>
          <p:nvPr/>
        </p:nvSpPr>
        <p:spPr>
          <a:xfrm>
            <a:off x="1130887" y="353178"/>
            <a:ext cx="1296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Grafik 3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19" y="598664"/>
            <a:ext cx="1995679" cy="410400"/>
          </a:xfrm>
          <a:prstGeom prst="rect">
            <a:avLst/>
          </a:prstGeom>
        </p:spPr>
      </p:pic>
      <p:sp>
        <p:nvSpPr>
          <p:cNvPr id="27" name="Textfeld 26"/>
          <p:cNvSpPr txBox="1"/>
          <p:nvPr/>
        </p:nvSpPr>
        <p:spPr>
          <a:xfrm>
            <a:off x="2531270" y="579191"/>
            <a:ext cx="860174" cy="19749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700"/>
              </a:lnSpc>
              <a:spcBef>
                <a:spcPts val="100"/>
              </a:spcBef>
            </a:pPr>
            <a:r>
              <a:rPr lang="de-DE" sz="600" cap="all" spc="40" baseline="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Campus </a:t>
            </a:r>
            <a:r>
              <a:rPr lang="de-DE" sz="600" cap="all" spc="40" baseline="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innenstadt</a:t>
            </a:r>
            <a:r>
              <a:rPr lang="de-DE" sz="600" cap="all" spc="40" baseline="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lnSpc>
                <a:spcPts val="700"/>
              </a:lnSpc>
              <a:spcBef>
                <a:spcPts val="100"/>
              </a:spcBef>
            </a:pPr>
            <a:r>
              <a:rPr lang="de-DE" sz="600" cap="all" spc="40" baseline="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Augenklinik</a:t>
            </a:r>
            <a:endParaRPr lang="de-DE" sz="600" cap="all" spc="4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2531271" y="929243"/>
            <a:ext cx="1533999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de-DE" sz="600" cap="all" spc="4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Direktor</a:t>
            </a:r>
            <a:r>
              <a:rPr lang="de-DE" sz="600" cap="all" spc="40" baseline="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Prof. Dr. Anselm </a:t>
            </a:r>
            <a:r>
              <a:rPr lang="de-DE" sz="600" cap="all" spc="40" baseline="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Kampik</a:t>
            </a:r>
            <a:endParaRPr lang="de-DE" sz="600" cap="all" spc="4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Rechteck 28"/>
          <p:cNvSpPr/>
          <p:nvPr userDrawn="1"/>
        </p:nvSpPr>
        <p:spPr>
          <a:xfrm>
            <a:off x="2501877" y="353178"/>
            <a:ext cx="4878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/>
          <p:cNvSpPr/>
          <p:nvPr userDrawn="1"/>
        </p:nvSpPr>
        <p:spPr>
          <a:xfrm>
            <a:off x="7449982" y="353178"/>
            <a:ext cx="1296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/>
          <p:cNvSpPr/>
          <p:nvPr userDrawn="1"/>
        </p:nvSpPr>
        <p:spPr>
          <a:xfrm>
            <a:off x="345205" y="353178"/>
            <a:ext cx="7092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/>
          <p:cNvSpPr/>
          <p:nvPr userDrawn="1"/>
        </p:nvSpPr>
        <p:spPr>
          <a:xfrm>
            <a:off x="1130887" y="353178"/>
            <a:ext cx="1296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7403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D849-547B-40E6-9E22-DB5ECD4BBBCD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31200" y="1620000"/>
            <a:ext cx="8244000" cy="442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4524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E1F49-51ED-464F-8B00-DFCF3EE20C50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13"/>
          </p:nvPr>
        </p:nvSpPr>
        <p:spPr>
          <a:xfrm>
            <a:off x="331200" y="1620000"/>
            <a:ext cx="8244000" cy="4464000"/>
          </a:xfrm>
        </p:spPr>
        <p:txBody>
          <a:bodyPr/>
          <a:lstStyle>
            <a:lvl1pPr>
              <a:defRPr sz="1400"/>
            </a:lvl1pPr>
          </a:lstStyle>
          <a:p>
            <a:r>
              <a:rPr lang="de-DE" smtClean="0"/>
              <a:t>Tabelle durch Klicken auf Symbol hinzufügen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912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2E94-3BF6-4857-B3BA-CE4DB27542AD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9699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74421-B21A-4C2E-972D-66CA7001BA65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85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foli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bb5d72c2-1f58-4f76-a7ca-e5b4066f5a47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471" b="10500"/>
          <a:stretch/>
        </p:blipFill>
        <p:spPr bwMode="auto">
          <a:xfrm>
            <a:off x="6911159" y="4280395"/>
            <a:ext cx="2232841" cy="2577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30400" y="1503631"/>
            <a:ext cx="6192000" cy="1116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E9AF-24B5-4DD1-84A3-4B651A8AE08B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1150938" y="2731324"/>
            <a:ext cx="6184900" cy="3328163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Rechteck 15"/>
          <p:cNvSpPr/>
          <p:nvPr userDrawn="1"/>
        </p:nvSpPr>
        <p:spPr>
          <a:xfrm>
            <a:off x="0" y="6236426"/>
            <a:ext cx="9144000" cy="4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4888184" y="6164706"/>
            <a:ext cx="2808000" cy="190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lIns="72000" tIns="18000" rIns="72000" bIns="18000" rtlCol="0">
            <a:spAutoFit/>
          </a:bodyPr>
          <a:lstStyle/>
          <a:p>
            <a:r>
              <a:rPr lang="de-DE" sz="100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KLINIKUM DER UNIVERSITÄT MÜNCHEN</a:t>
            </a:r>
            <a:r>
              <a:rPr lang="de-DE" sz="1000" baseline="3000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®</a:t>
            </a:r>
            <a:endParaRPr lang="de-DE" sz="1000" baseline="3000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Textfeld 17"/>
          <p:cNvSpPr txBox="1"/>
          <p:nvPr userDrawn="1"/>
        </p:nvSpPr>
        <p:spPr>
          <a:xfrm>
            <a:off x="4959434" y="6388823"/>
            <a:ext cx="2736750" cy="3407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00"/>
              </a:lnSpc>
              <a:spcBef>
                <a:spcPts val="0"/>
              </a:spcBef>
            </a:pPr>
            <a:r>
              <a:rPr lang="de-DE" sz="1000" cap="all" spc="4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Name der Einrichtung.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de-DE" sz="1000" cap="all" spc="4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Kann auch 2 zeilig sein</a:t>
            </a:r>
            <a:r>
              <a:rPr lang="de-DE" sz="1000" cap="all" spc="40" baseline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de-DE" sz="1000" cap="all" spc="4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81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mit Bildausw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0300" y="1430276"/>
            <a:ext cx="6192000" cy="864000"/>
          </a:xfrm>
        </p:spPr>
        <p:txBody>
          <a:bodyPr anchor="ctr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0300" y="2426444"/>
            <a:ext cx="6192000" cy="576000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30300" y="3134613"/>
            <a:ext cx="2240369" cy="288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de-DE" sz="1400" smtClean="0"/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buSzPct val="140000"/>
              <a:buFont typeface="Wingdings" pitchFamily="2" charset="2"/>
              <a:buNone/>
            </a:pPr>
            <a:fld id="{C3AF649B-532A-4F5A-8327-4A66D786E2BB}" type="datetime1">
              <a:rPr lang="de-DE" smtClean="0"/>
              <a:pPr>
                <a:lnSpc>
                  <a:spcPct val="120000"/>
                </a:lnSpc>
                <a:spcBef>
                  <a:spcPts val="600"/>
                </a:spcBef>
                <a:buSzPct val="140000"/>
                <a:buFont typeface="Wingdings" pitchFamily="2" charset="2"/>
                <a:buNone/>
              </a:pPr>
              <a:t>14.09.2015</a:t>
            </a:fld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0" y="1190846"/>
            <a:ext cx="9144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9" name="Rechteck 48"/>
          <p:cNvSpPr>
            <a:spLocks noChangeAspect="1"/>
          </p:cNvSpPr>
          <p:nvPr/>
        </p:nvSpPr>
        <p:spPr>
          <a:xfrm>
            <a:off x="0" y="3779086"/>
            <a:ext cx="1440000" cy="1440000"/>
          </a:xfrm>
          <a:prstGeom prst="rect">
            <a:avLst/>
          </a:prstGeom>
          <a:solidFill>
            <a:srgbClr val="B9D0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0" name="Rechteck 49"/>
          <p:cNvSpPr>
            <a:spLocks noChangeAspect="1"/>
          </p:cNvSpPr>
          <p:nvPr userDrawn="1"/>
        </p:nvSpPr>
        <p:spPr>
          <a:xfrm>
            <a:off x="1540800" y="3779086"/>
            <a:ext cx="1440000" cy="1440000"/>
          </a:xfrm>
          <a:prstGeom prst="rect">
            <a:avLst/>
          </a:prstGeom>
          <a:solidFill>
            <a:srgbClr val="83AB1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1" name="Rechteck 50"/>
          <p:cNvSpPr>
            <a:spLocks noChangeAspect="1"/>
          </p:cNvSpPr>
          <p:nvPr/>
        </p:nvSpPr>
        <p:spPr>
          <a:xfrm>
            <a:off x="6163200" y="3779086"/>
            <a:ext cx="1440000" cy="1440000"/>
          </a:xfrm>
          <a:prstGeom prst="rect">
            <a:avLst/>
          </a:prstGeom>
          <a:solidFill>
            <a:srgbClr val="649E5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54" name="Grafik 5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00" y="3779086"/>
            <a:ext cx="1440000" cy="14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Rechteck 54"/>
          <p:cNvSpPr>
            <a:spLocks noChangeAspect="1"/>
          </p:cNvSpPr>
          <p:nvPr/>
        </p:nvSpPr>
        <p:spPr>
          <a:xfrm>
            <a:off x="1540800" y="531167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6" name="Rechteck 55"/>
          <p:cNvSpPr>
            <a:spLocks noChangeAspect="1"/>
          </p:cNvSpPr>
          <p:nvPr/>
        </p:nvSpPr>
        <p:spPr>
          <a:xfrm>
            <a:off x="3081600" y="5311670"/>
            <a:ext cx="1440000" cy="1440000"/>
          </a:xfrm>
          <a:prstGeom prst="rect">
            <a:avLst/>
          </a:prstGeom>
          <a:solidFill>
            <a:srgbClr val="CDD9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7" name="Rechteck 56"/>
          <p:cNvSpPr>
            <a:spLocks noChangeAspect="1"/>
          </p:cNvSpPr>
          <p:nvPr/>
        </p:nvSpPr>
        <p:spPr>
          <a:xfrm>
            <a:off x="6163200" y="5311670"/>
            <a:ext cx="1440000" cy="1440000"/>
          </a:xfrm>
          <a:prstGeom prst="rect">
            <a:avLst/>
          </a:prstGeom>
          <a:solidFill>
            <a:srgbClr val="C0D0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58" name="Grafik 5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5311670"/>
            <a:ext cx="1440000" cy="14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0" name="Rechteck 59"/>
          <p:cNvSpPr>
            <a:spLocks noChangeAspect="1"/>
          </p:cNvSpPr>
          <p:nvPr/>
        </p:nvSpPr>
        <p:spPr>
          <a:xfrm>
            <a:off x="4622400" y="5311670"/>
            <a:ext cx="1440000" cy="1440000"/>
          </a:xfrm>
          <a:prstGeom prst="rect">
            <a:avLst/>
          </a:prstGeom>
          <a:solidFill>
            <a:srgbClr val="9BD0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6" name="Rechteck 17"/>
          <p:cNvSpPr>
            <a:spLocks noChangeAspect="1"/>
          </p:cNvSpPr>
          <p:nvPr userDrawn="1"/>
        </p:nvSpPr>
        <p:spPr>
          <a:xfrm rot="246524" flipH="1">
            <a:off x="7753818" y="2216859"/>
            <a:ext cx="1444580" cy="1440000"/>
          </a:xfrm>
          <a:custGeom>
            <a:avLst/>
            <a:gdLst>
              <a:gd name="connsiteX0" fmla="*/ 0 w 1440000"/>
              <a:gd name="connsiteY0" fmla="*/ 0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1440000 h 1440000"/>
              <a:gd name="connsiteX4" fmla="*/ 0 w 1440000"/>
              <a:gd name="connsiteY4" fmla="*/ 0 h 1440000"/>
              <a:gd name="connsiteX0" fmla="*/ 152690 w 1440000"/>
              <a:gd name="connsiteY0" fmla="*/ 1419 h 1440000"/>
              <a:gd name="connsiteX1" fmla="*/ 1440000 w 1440000"/>
              <a:gd name="connsiteY1" fmla="*/ 0 h 1440000"/>
              <a:gd name="connsiteX2" fmla="*/ 1440000 w 1440000"/>
              <a:gd name="connsiteY2" fmla="*/ 1440000 h 1440000"/>
              <a:gd name="connsiteX3" fmla="*/ 0 w 1440000"/>
              <a:gd name="connsiteY3" fmla="*/ 1440000 h 1440000"/>
              <a:gd name="connsiteX4" fmla="*/ 152690 w 1440000"/>
              <a:gd name="connsiteY4" fmla="*/ 1419 h 1440000"/>
              <a:gd name="connsiteX0" fmla="*/ 97891 w 1385201"/>
              <a:gd name="connsiteY0" fmla="*/ 1419 h 1441548"/>
              <a:gd name="connsiteX1" fmla="*/ 1385201 w 1385201"/>
              <a:gd name="connsiteY1" fmla="*/ 0 h 1441548"/>
              <a:gd name="connsiteX2" fmla="*/ 1385201 w 1385201"/>
              <a:gd name="connsiteY2" fmla="*/ 1440000 h 1441548"/>
              <a:gd name="connsiteX3" fmla="*/ 0 w 1385201"/>
              <a:gd name="connsiteY3" fmla="*/ 1441548 h 1441548"/>
              <a:gd name="connsiteX4" fmla="*/ 97891 w 1385201"/>
              <a:gd name="connsiteY4" fmla="*/ 1419 h 1441548"/>
              <a:gd name="connsiteX0" fmla="*/ 102642 w 1389952"/>
              <a:gd name="connsiteY0" fmla="*/ 1419 h 1441207"/>
              <a:gd name="connsiteX1" fmla="*/ 1389952 w 1389952"/>
              <a:gd name="connsiteY1" fmla="*/ 0 h 1441207"/>
              <a:gd name="connsiteX2" fmla="*/ 1389952 w 1389952"/>
              <a:gd name="connsiteY2" fmla="*/ 1440000 h 1441207"/>
              <a:gd name="connsiteX3" fmla="*/ 0 w 1389952"/>
              <a:gd name="connsiteY3" fmla="*/ 1441207 h 1441207"/>
              <a:gd name="connsiteX4" fmla="*/ 102642 w 1389952"/>
              <a:gd name="connsiteY4" fmla="*/ 1419 h 1441207"/>
              <a:gd name="connsiteX0" fmla="*/ 157270 w 1444580"/>
              <a:gd name="connsiteY0" fmla="*/ 1419 h 1440000"/>
              <a:gd name="connsiteX1" fmla="*/ 1444580 w 1444580"/>
              <a:gd name="connsiteY1" fmla="*/ 0 h 1440000"/>
              <a:gd name="connsiteX2" fmla="*/ 1444580 w 1444580"/>
              <a:gd name="connsiteY2" fmla="*/ 1440000 h 1440000"/>
              <a:gd name="connsiteX3" fmla="*/ 0 w 1444580"/>
              <a:gd name="connsiteY3" fmla="*/ 1437283 h 1440000"/>
              <a:gd name="connsiteX4" fmla="*/ 157270 w 1444580"/>
              <a:gd name="connsiteY4" fmla="*/ 1419 h 1440000"/>
              <a:gd name="connsiteX0" fmla="*/ 109426 w 1444580"/>
              <a:gd name="connsiteY0" fmla="*/ 2756 h 1440000"/>
              <a:gd name="connsiteX1" fmla="*/ 1444580 w 1444580"/>
              <a:gd name="connsiteY1" fmla="*/ 0 h 1440000"/>
              <a:gd name="connsiteX2" fmla="*/ 1444580 w 1444580"/>
              <a:gd name="connsiteY2" fmla="*/ 1440000 h 1440000"/>
              <a:gd name="connsiteX3" fmla="*/ 0 w 1444580"/>
              <a:gd name="connsiteY3" fmla="*/ 1437283 h 1440000"/>
              <a:gd name="connsiteX4" fmla="*/ 109426 w 1444580"/>
              <a:gd name="connsiteY4" fmla="*/ 2756 h 1440000"/>
              <a:gd name="connsiteX0" fmla="*/ 104506 w 1444580"/>
              <a:gd name="connsiteY0" fmla="*/ 4790 h 1440000"/>
              <a:gd name="connsiteX1" fmla="*/ 1444580 w 1444580"/>
              <a:gd name="connsiteY1" fmla="*/ 0 h 1440000"/>
              <a:gd name="connsiteX2" fmla="*/ 1444580 w 1444580"/>
              <a:gd name="connsiteY2" fmla="*/ 1440000 h 1440000"/>
              <a:gd name="connsiteX3" fmla="*/ 0 w 1444580"/>
              <a:gd name="connsiteY3" fmla="*/ 1437283 h 1440000"/>
              <a:gd name="connsiteX4" fmla="*/ 104506 w 1444580"/>
              <a:gd name="connsiteY4" fmla="*/ 479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4580" h="1440000">
                <a:moveTo>
                  <a:pt x="104506" y="4790"/>
                </a:moveTo>
                <a:lnTo>
                  <a:pt x="1444580" y="0"/>
                </a:lnTo>
                <a:lnTo>
                  <a:pt x="1444580" y="1440000"/>
                </a:lnTo>
                <a:lnTo>
                  <a:pt x="0" y="1437283"/>
                </a:lnTo>
                <a:lnTo>
                  <a:pt x="104506" y="4790"/>
                </a:lnTo>
                <a:close/>
              </a:path>
            </a:pathLst>
          </a:custGeom>
          <a:solidFill>
            <a:srgbClr val="9BD0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8" name="Bildplatzhalter 5"/>
          <p:cNvSpPr>
            <a:spLocks noGrp="1"/>
          </p:cNvSpPr>
          <p:nvPr>
            <p:ph type="pic" sz="quarter" idx="11"/>
          </p:nvPr>
        </p:nvSpPr>
        <p:spPr>
          <a:xfrm>
            <a:off x="3081600" y="3779086"/>
            <a:ext cx="1439862" cy="144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34" name="Bildplatzhalter 5"/>
          <p:cNvSpPr>
            <a:spLocks noGrp="1"/>
          </p:cNvSpPr>
          <p:nvPr>
            <p:ph type="pic" sz="quarter" idx="12"/>
          </p:nvPr>
        </p:nvSpPr>
        <p:spPr>
          <a:xfrm>
            <a:off x="0" y="5311670"/>
            <a:ext cx="1439862" cy="144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35" name="Bildplatzhalter 5"/>
          <p:cNvSpPr>
            <a:spLocks noGrp="1"/>
          </p:cNvSpPr>
          <p:nvPr>
            <p:ph type="pic" sz="quarter" idx="13"/>
          </p:nvPr>
        </p:nvSpPr>
        <p:spPr>
          <a:xfrm>
            <a:off x="7704138" y="3779086"/>
            <a:ext cx="1439862" cy="144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39" name="Rechteck 38"/>
          <p:cNvSpPr/>
          <p:nvPr/>
        </p:nvSpPr>
        <p:spPr>
          <a:xfrm>
            <a:off x="2501877" y="353178"/>
            <a:ext cx="4878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2" name="Grafik 41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268" r="16126" b="12392"/>
          <a:stretch/>
        </p:blipFill>
        <p:spPr>
          <a:xfrm>
            <a:off x="7946176" y="353178"/>
            <a:ext cx="800155" cy="709200"/>
          </a:xfrm>
          <a:prstGeom prst="rect">
            <a:avLst/>
          </a:prstGeom>
        </p:spPr>
      </p:pic>
      <p:sp>
        <p:nvSpPr>
          <p:cNvPr id="43" name="Rechteck 42"/>
          <p:cNvSpPr/>
          <p:nvPr/>
        </p:nvSpPr>
        <p:spPr>
          <a:xfrm>
            <a:off x="7449982" y="353178"/>
            <a:ext cx="1296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/>
          <p:cNvSpPr/>
          <p:nvPr/>
        </p:nvSpPr>
        <p:spPr>
          <a:xfrm>
            <a:off x="345205" y="353178"/>
            <a:ext cx="7092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/>
          <p:cNvSpPr/>
          <p:nvPr/>
        </p:nvSpPr>
        <p:spPr>
          <a:xfrm>
            <a:off x="1130887" y="353178"/>
            <a:ext cx="1296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6" name="Grafik 4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19" y="598664"/>
            <a:ext cx="1995679" cy="410400"/>
          </a:xfrm>
          <a:prstGeom prst="rect">
            <a:avLst/>
          </a:prstGeom>
        </p:spPr>
      </p:pic>
      <p:sp>
        <p:nvSpPr>
          <p:cNvPr id="27" name="Textfeld 26"/>
          <p:cNvSpPr txBox="1"/>
          <p:nvPr userDrawn="1"/>
        </p:nvSpPr>
        <p:spPr>
          <a:xfrm>
            <a:off x="2531270" y="579191"/>
            <a:ext cx="860174" cy="19749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700"/>
              </a:lnSpc>
              <a:spcBef>
                <a:spcPts val="100"/>
              </a:spcBef>
            </a:pPr>
            <a:r>
              <a:rPr lang="de-DE" sz="600" cap="all" spc="40" baseline="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Campus </a:t>
            </a:r>
            <a:r>
              <a:rPr lang="de-DE" sz="600" cap="all" spc="40" baseline="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innenstadt</a:t>
            </a:r>
            <a:r>
              <a:rPr lang="de-DE" sz="600" cap="all" spc="40" baseline="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lnSpc>
                <a:spcPts val="700"/>
              </a:lnSpc>
              <a:spcBef>
                <a:spcPts val="100"/>
              </a:spcBef>
            </a:pPr>
            <a:r>
              <a:rPr lang="de-DE" sz="600" cap="all" spc="40" baseline="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Augenklinik</a:t>
            </a:r>
            <a:endParaRPr lang="de-DE" sz="600" cap="all" spc="4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Textfeld 28"/>
          <p:cNvSpPr txBox="1"/>
          <p:nvPr userDrawn="1"/>
        </p:nvSpPr>
        <p:spPr>
          <a:xfrm>
            <a:off x="2531271" y="929243"/>
            <a:ext cx="1533999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de-DE" sz="600" cap="all" spc="4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Direktor:</a:t>
            </a:r>
            <a:r>
              <a:rPr lang="de-DE" sz="600" cap="all" spc="40" baseline="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Prof. Dr. Anselm </a:t>
            </a:r>
            <a:r>
              <a:rPr lang="de-DE" sz="600" cap="all" spc="40" baseline="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Kampik</a:t>
            </a:r>
            <a:endParaRPr lang="de-DE" sz="600" cap="all" spc="4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3" name="Rechteck 52"/>
          <p:cNvSpPr/>
          <p:nvPr userDrawn="1"/>
        </p:nvSpPr>
        <p:spPr>
          <a:xfrm>
            <a:off x="2501877" y="353178"/>
            <a:ext cx="4878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/>
          <p:cNvSpPr/>
          <p:nvPr userDrawn="1"/>
        </p:nvSpPr>
        <p:spPr>
          <a:xfrm>
            <a:off x="7449982" y="353178"/>
            <a:ext cx="1296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/>
          <p:cNvSpPr/>
          <p:nvPr userDrawn="1"/>
        </p:nvSpPr>
        <p:spPr>
          <a:xfrm>
            <a:off x="345205" y="353178"/>
            <a:ext cx="7092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/>
          <p:cNvSpPr/>
          <p:nvPr userDrawn="1"/>
        </p:nvSpPr>
        <p:spPr>
          <a:xfrm>
            <a:off x="1130887" y="353178"/>
            <a:ext cx="1296000" cy="7092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545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727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49C6-6B9C-4CF6-B2C9-1B181E9F958E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3522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nnfolie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bb5d72c2-1f58-4f76-a7ca-e5b4066f5a47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471" b="10500"/>
          <a:stretch/>
        </p:blipFill>
        <p:spPr bwMode="auto">
          <a:xfrm>
            <a:off x="6911159" y="4280395"/>
            <a:ext cx="2232841" cy="2577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30400" y="1503631"/>
            <a:ext cx="6192000" cy="1512000"/>
          </a:xfrm>
        </p:spPr>
        <p:txBody>
          <a:bodyPr vert="horz" lIns="0" tIns="0" rIns="0" bIns="0" rtlCol="0" anchor="t">
            <a:noAutofit/>
          </a:bodyPr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E9AF-24B5-4DD1-84A3-4B651A8AE08B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4959434" y="6388823"/>
            <a:ext cx="2736750" cy="3407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00"/>
              </a:lnSpc>
              <a:spcBef>
                <a:spcPts val="0"/>
              </a:spcBef>
            </a:pPr>
            <a:r>
              <a:rPr lang="de-DE" sz="1000" cap="all" spc="4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Name der Einrichtung.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de-DE" sz="1000" cap="all" spc="4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Kann auch 2 zeilig sein</a:t>
            </a:r>
            <a:r>
              <a:rPr lang="de-DE" sz="1000" cap="all" spc="40" baseline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de-DE" sz="1000" cap="all" spc="4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Rechteck 15"/>
          <p:cNvSpPr/>
          <p:nvPr userDrawn="1"/>
        </p:nvSpPr>
        <p:spPr>
          <a:xfrm>
            <a:off x="0" y="6236426"/>
            <a:ext cx="9144000" cy="4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4888184" y="6164706"/>
            <a:ext cx="2808000" cy="190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72000" tIns="18000" rIns="72000" bIns="18000" rtlCol="0">
            <a:spAutoFit/>
          </a:bodyPr>
          <a:lstStyle/>
          <a:p>
            <a:r>
              <a:rPr lang="de-DE" sz="1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KLINIKUM DER UNIVERSITÄT MÜNCHEN</a:t>
            </a:r>
            <a:endParaRPr lang="de-DE" sz="1000" baseline="30000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468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1200" y="1548000"/>
            <a:ext cx="3960000" cy="45000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C5C78-2809-468F-8C6B-6D23D96FB61D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Inhaltsplatzhalter 2"/>
          <p:cNvSpPr>
            <a:spLocks noGrp="1"/>
          </p:cNvSpPr>
          <p:nvPr>
            <p:ph idx="13"/>
          </p:nvPr>
        </p:nvSpPr>
        <p:spPr>
          <a:xfrm>
            <a:off x="4615200" y="1548000"/>
            <a:ext cx="3960000" cy="45000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31200" y="504000"/>
            <a:ext cx="8244000" cy="792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87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1200" y="1548000"/>
            <a:ext cx="3960000" cy="4500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96184-0242-4246-8C9E-29B7A91B332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Bildplatzhalter 8"/>
          <p:cNvSpPr>
            <a:spLocks noGrp="1"/>
          </p:cNvSpPr>
          <p:nvPr>
            <p:ph type="pic" sz="quarter" idx="13"/>
          </p:nvPr>
        </p:nvSpPr>
        <p:spPr>
          <a:xfrm>
            <a:off x="4615200" y="1620000"/>
            <a:ext cx="3960000" cy="442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31200" y="504000"/>
            <a:ext cx="8244000" cy="792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478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-Bild Folie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F9FB-702F-4F95-ADBD-E57BAF799220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31200" y="1620000"/>
            <a:ext cx="3960000" cy="280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331200" y="4608000"/>
            <a:ext cx="3960000" cy="1440000"/>
          </a:xfrm>
        </p:spPr>
        <p:txBody>
          <a:bodyPr vert="horz" lIns="0" tIns="0" rIns="0" bIns="0" rtlCol="0">
            <a:noAutofit/>
          </a:bodyPr>
          <a:lstStyle>
            <a:lvl1pPr>
              <a:defRPr lang="de-DE" sz="1600" smtClean="0"/>
            </a:lvl1pPr>
            <a:lvl2pPr>
              <a:defRPr lang="de-DE" sz="1600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5"/>
          </p:nvPr>
        </p:nvSpPr>
        <p:spPr>
          <a:xfrm>
            <a:off x="4615200" y="1620000"/>
            <a:ext cx="3960000" cy="280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4615200" y="4608000"/>
            <a:ext cx="3960000" cy="1440000"/>
          </a:xfrm>
        </p:spPr>
        <p:txBody>
          <a:bodyPr vert="horz" lIns="0" tIns="0" rIns="0" bIns="0" rtlCol="0">
            <a:noAutofit/>
          </a:bodyPr>
          <a:lstStyle>
            <a:lvl1pPr>
              <a:defRPr lang="de-DE" sz="1600" smtClean="0"/>
            </a:lvl1pPr>
            <a:lvl2pPr>
              <a:defRPr lang="de-DE" sz="1600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943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-Bild Folie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F879-85D6-4F1A-BFFC-DE54EA314AEC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31200" y="1620000"/>
            <a:ext cx="8244000" cy="280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331200" y="4608000"/>
            <a:ext cx="8244000" cy="1440000"/>
          </a:xfrm>
        </p:spPr>
        <p:txBody>
          <a:bodyPr vert="horz" lIns="0" tIns="0" rIns="0" bIns="0" rtlCol="0">
            <a:noAutofit/>
          </a:bodyPr>
          <a:lstStyle>
            <a:lvl1pPr>
              <a:defRPr lang="de-DE" sz="1600" smtClean="0"/>
            </a:lvl1pPr>
            <a:lvl2pPr>
              <a:defRPr lang="de-DE" sz="1600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22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bb5d72c2-1f58-4f76-a7ca-e5b4066f5a47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471" b="10500"/>
          <a:stretch/>
        </p:blipFill>
        <p:spPr bwMode="auto">
          <a:xfrm>
            <a:off x="6911159" y="4280395"/>
            <a:ext cx="2232841" cy="2577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31200" y="504000"/>
            <a:ext cx="8244000" cy="79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31200" y="1548000"/>
            <a:ext cx="8244000" cy="45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19440" y="6380099"/>
            <a:ext cx="4268743" cy="18398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B0E41880-EEE0-44C8-A447-814A50A8AFEF}" type="datetime1">
              <a:rPr lang="de-DE" smtClean="0"/>
              <a:pPr/>
              <a:t>14.09.2015</a:t>
            </a:fld>
            <a:r>
              <a:rPr lang="de-DE" dirty="0" smtClean="0"/>
              <a:t> – AAD 2012 – Sprechstunde: FA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1200" y="180000"/>
            <a:ext cx="824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 der Präsentation und Name des Redners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31200" y="6380100"/>
            <a:ext cx="32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51F6506E-0993-4BAE-BE4D-13CC12FCAAF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0" y="6236426"/>
            <a:ext cx="9144000" cy="4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4959432" y="6388823"/>
            <a:ext cx="2736751" cy="1752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00"/>
              </a:lnSpc>
              <a:spcBef>
                <a:spcPts val="0"/>
              </a:spcBef>
            </a:pPr>
            <a:r>
              <a:rPr lang="de-DE" sz="1000" cap="all" spc="4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Augenklinik</a:t>
            </a:r>
            <a:endParaRPr lang="de-DE" sz="1000" cap="all" spc="4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4888184" y="6164706"/>
            <a:ext cx="2808000" cy="190240"/>
          </a:xfrm>
          <a:prstGeom prst="rect">
            <a:avLst/>
          </a:prstGeom>
          <a:solidFill>
            <a:schemeClr val="bg1"/>
          </a:solidFill>
        </p:spPr>
        <p:txBody>
          <a:bodyPr wrap="none" lIns="72000" tIns="18000" rIns="72000" bIns="18000" rtlCol="0">
            <a:spAutoFit/>
          </a:bodyPr>
          <a:lstStyle/>
          <a:p>
            <a:r>
              <a:rPr lang="de-DE" sz="10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KLINIKUM DER UNIVERSITÄT MÜNCHEN</a:t>
            </a:r>
            <a:endParaRPr lang="de-DE" sz="1000" baseline="30000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10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400" kern="1200" cap="all" baseline="0">
          <a:solidFill>
            <a:schemeClr val="tx2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285750" indent="-285750" algn="l" defTabSz="914400" rtl="0" eaLnBrk="1" latinLnBrk="0" hangingPunct="1">
        <a:lnSpc>
          <a:spcPct val="120000"/>
        </a:lnSpc>
        <a:spcBef>
          <a:spcPts val="600"/>
        </a:spcBef>
        <a:buClr>
          <a:schemeClr val="bg2"/>
        </a:buClr>
        <a:buSzPct val="140000"/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lnSpc>
          <a:spcPct val="120000"/>
        </a:lnSpc>
        <a:spcBef>
          <a:spcPts val="600"/>
        </a:spcBef>
        <a:buClr>
          <a:schemeClr val="bg2"/>
        </a:buClr>
        <a:buSzPct val="120000"/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600"/>
        </a:spcBef>
        <a:buClr>
          <a:schemeClr val="bg2"/>
        </a:buClr>
        <a:buSzPct val="120000"/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600"/>
        </a:spcBef>
        <a:buClr>
          <a:schemeClr val="bg2"/>
        </a:buClr>
        <a:buSzPct val="120000"/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600"/>
        </a:spcBef>
        <a:buClr>
          <a:schemeClr val="bg2"/>
        </a:buClr>
        <a:buSzPct val="120000"/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7425" y="1411226"/>
            <a:ext cx="7493000" cy="864000"/>
          </a:xfrm>
        </p:spPr>
        <p:txBody>
          <a:bodyPr/>
          <a:lstStyle/>
          <a:p>
            <a:pPr algn="ctr"/>
            <a:r>
              <a:rPr lang="de-DE" sz="1800" b="1" dirty="0"/>
              <a:t>Anbindung von Messgeräten ohne Datenexportschnittstelle an ein Data </a:t>
            </a:r>
            <a:r>
              <a:rPr lang="de-DE" sz="1800" b="1" dirty="0" smtClean="0"/>
              <a:t>Warehouse </a:t>
            </a:r>
            <a:r>
              <a:rPr lang="de-DE" sz="1800" b="1" i="1" dirty="0"/>
              <a:t>- exemplarisch gezeigt am </a:t>
            </a:r>
            <a:r>
              <a:rPr lang="de-DE" sz="1800" b="1" i="1" dirty="0" err="1"/>
              <a:t>Spectralis</a:t>
            </a:r>
            <a:r>
              <a:rPr lang="de-DE" sz="1800" b="1" i="1" dirty="0"/>
              <a:t> OCT</a:t>
            </a:r>
            <a:r>
              <a:rPr lang="de-DE" dirty="0" smtClean="0"/>
              <a:t>	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1094576102"/>
              </p:ext>
            </p:extLst>
          </p:nvPr>
        </p:nvGraphicFramePr>
        <p:xfrm>
          <a:off x="1130299" y="2426444"/>
          <a:ext cx="6727825" cy="728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15060" y="3287013"/>
            <a:ext cx="6546850" cy="288000"/>
          </a:xfrm>
        </p:spPr>
        <p:txBody>
          <a:bodyPr/>
          <a:lstStyle/>
          <a:p>
            <a:pPr algn="ctr">
              <a:lnSpc>
                <a:spcPct val="120000"/>
              </a:lnSpc>
              <a:spcBef>
                <a:spcPts val="600"/>
              </a:spcBef>
              <a:buSzPct val="140000"/>
              <a:buFont typeface="Wingdings" pitchFamily="2" charset="2"/>
              <a:buNone/>
            </a:pPr>
            <a:r>
              <a:rPr lang="de-DE" dirty="0" smtClean="0"/>
              <a:t>02.10.2015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Manueller Export möglich?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Mehr als 40.000 Patienten (September 2015)</a:t>
            </a:r>
          </a:p>
          <a:p>
            <a:r>
              <a:rPr lang="de-DE" dirty="0" smtClean="0"/>
              <a:t>Mehr als 95.000 Untersuchungen (September 2015)</a:t>
            </a:r>
          </a:p>
          <a:p>
            <a:r>
              <a:rPr lang="de-DE" dirty="0" smtClean="0"/>
              <a:t>Eine Untersuchung besteht aus mehreren Bildserien</a:t>
            </a:r>
          </a:p>
          <a:p>
            <a:r>
              <a:rPr lang="de-DE" dirty="0" smtClean="0"/>
              <a:t>Exportdauer variiert stark (teilweise im Minutenbereich)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20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Manueller Export möglich?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Mehr als 40.000 Patienten (September 2015)</a:t>
            </a:r>
          </a:p>
          <a:p>
            <a:r>
              <a:rPr lang="de-DE" dirty="0" smtClean="0"/>
              <a:t>Mehr als 95.000 Untersuchungen (September 2015)</a:t>
            </a:r>
          </a:p>
          <a:p>
            <a:r>
              <a:rPr lang="de-DE" dirty="0" smtClean="0"/>
              <a:t>Eine Untersuchung besteht aus mehreren Bildserien</a:t>
            </a:r>
          </a:p>
          <a:p>
            <a:r>
              <a:rPr lang="de-DE" dirty="0" smtClean="0"/>
              <a:t>Exportdauer variiert stark (teilweise im Minutenbereich)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224" y="3238500"/>
            <a:ext cx="4333875" cy="274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94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Ansatz: Manuelle Arbeit Automatisieren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Robotisches</a:t>
            </a:r>
            <a:r>
              <a:rPr lang="de-DE" dirty="0" smtClean="0"/>
              <a:t> Skript: </a:t>
            </a:r>
            <a:r>
              <a:rPr lang="de-DE" i="1" dirty="0" smtClean="0"/>
              <a:t>Java</a:t>
            </a:r>
            <a:r>
              <a:rPr lang="de-DE" dirty="0" smtClean="0"/>
              <a:t> mit Paket </a:t>
            </a:r>
            <a:r>
              <a:rPr lang="de-DE" i="1" dirty="0" err="1" smtClean="0"/>
              <a:t>java.awt.robot</a:t>
            </a:r>
            <a:r>
              <a:rPr lang="de-DE" i="1" dirty="0" smtClean="0"/>
              <a:t> </a:t>
            </a:r>
            <a:endParaRPr lang="de-DE" i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00" y="1028700"/>
            <a:ext cx="5276849" cy="5276849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743325" y="5867400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marL="285750" indent="-285750">
              <a:buClr>
                <a:schemeClr val="bg2"/>
              </a:buClr>
              <a:buSzPct val="140000"/>
              <a:buFont typeface="Wingdings" pitchFamily="2" charset="2"/>
              <a:buChar char="§"/>
            </a:pPr>
            <a:r>
              <a:rPr lang="de-DE" sz="800" dirty="0" smtClean="0"/>
              <a:t>[Quelle: shirta.de]</a:t>
            </a:r>
          </a:p>
        </p:txBody>
      </p:sp>
    </p:spTree>
    <p:extLst>
      <p:ext uri="{BB962C8B-B14F-4D97-AF65-F5344CB8AC3E}">
        <p14:creationId xmlns:p14="http://schemas.microsoft.com/office/powerpoint/2010/main" val="111635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Komplexität?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9" y="1473993"/>
            <a:ext cx="4428331" cy="4007193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2352675" y="5905500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buClr>
                <a:schemeClr val="bg2"/>
              </a:buClr>
              <a:buSzPct val="140000"/>
            </a:pPr>
            <a:r>
              <a:rPr lang="de-DE" sz="800" dirty="0" smtClean="0"/>
              <a:t>[Quelle: </a:t>
            </a:r>
            <a:r>
              <a:rPr lang="de-DE" sz="800" dirty="0"/>
              <a:t>https://</a:t>
            </a:r>
            <a:r>
              <a:rPr lang="de-DE" sz="800" dirty="0" smtClean="0"/>
              <a:t>upload.wikimedia.org/wikipedia/commons/1/17/ArtificialFictionBrain.png]</a:t>
            </a:r>
          </a:p>
        </p:txBody>
      </p:sp>
    </p:spTree>
    <p:extLst>
      <p:ext uri="{BB962C8B-B14F-4D97-AF65-F5344CB8AC3E}">
        <p14:creationId xmlns:p14="http://schemas.microsoft.com/office/powerpoint/2010/main" val="359798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Notwendigkeit für dynamisches Verhalten  (I)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Verschiedene Exportvarianten (aktuell 18 Varianten) die über Bilderkennung erkannt werden und verschiedene Verhaltensmuster hervorrufen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79" y="2556172"/>
            <a:ext cx="2486321" cy="31415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50" y="2527143"/>
            <a:ext cx="2748813" cy="3141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197" y="2570685"/>
            <a:ext cx="2226258" cy="29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6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Notwendigkeit für dynamisches Verhalten  (I)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Verschiedene Exportvarianten (aktuell 18 Varianten) die über Bilderkennung erkannt werden und verschiedene Verhaltensmuster hervorrufen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79" y="2556172"/>
            <a:ext cx="2486321" cy="31415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50" y="2527143"/>
            <a:ext cx="2748813" cy="3141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197" y="2570685"/>
            <a:ext cx="2226258" cy="2929287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H="1" flipV="1">
            <a:off x="1195239" y="5499972"/>
            <a:ext cx="190500" cy="46267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V="1">
            <a:off x="1614339" y="5320016"/>
            <a:ext cx="1" cy="60209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fik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976" y="5869424"/>
            <a:ext cx="331352" cy="33135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974" y="4097893"/>
            <a:ext cx="331352" cy="331352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 flipH="1" flipV="1">
            <a:off x="4362450" y="4563487"/>
            <a:ext cx="190500" cy="42183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fik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61" y="5067322"/>
            <a:ext cx="331352" cy="331352"/>
          </a:xfrm>
          <a:prstGeom prst="rect">
            <a:avLst/>
          </a:prstGeom>
        </p:spPr>
      </p:pic>
      <p:cxnSp>
        <p:nvCxnSpPr>
          <p:cNvPr id="27" name="Gerade Verbindung mit Pfeil 26"/>
          <p:cNvCxnSpPr/>
          <p:nvPr/>
        </p:nvCxnSpPr>
        <p:spPr>
          <a:xfrm flipH="1" flipV="1">
            <a:off x="4562872" y="4420106"/>
            <a:ext cx="171450" cy="70860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H="1" flipV="1">
            <a:off x="6667500" y="3604618"/>
            <a:ext cx="190500" cy="493275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/>
          <p:nvPr/>
        </p:nvCxnSpPr>
        <p:spPr>
          <a:xfrm flipV="1">
            <a:off x="7099878" y="3415928"/>
            <a:ext cx="22232" cy="764143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27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Fehlermeldungen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13" name="Inhaltsplatzhalter 1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de-DE" dirty="0"/>
              <a:t>Unterschiedliche Prozesszeiten </a:t>
            </a:r>
            <a:r>
              <a:rPr lang="de-DE" sz="1200" i="1" dirty="0"/>
              <a:t>(z.B. benötigen Patienten mit vielen Untersuchungen weitaus mehr Ladezeit)</a:t>
            </a:r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Notwendigkeit für dynamisches Verhalten (II)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29" y="2171581"/>
            <a:ext cx="3324689" cy="1695687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0" y="4081460"/>
            <a:ext cx="3324689" cy="172426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916" y="2486022"/>
            <a:ext cx="353377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feld 14"/>
          <p:cNvSpPr txBox="1"/>
          <p:nvPr/>
        </p:nvSpPr>
        <p:spPr>
          <a:xfrm>
            <a:off x="5254167" y="5805726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buClr>
                <a:schemeClr val="bg2"/>
              </a:buClr>
              <a:buSzPct val="140000"/>
            </a:pPr>
            <a:r>
              <a:rPr lang="de-DE" sz="1100" b="1" i="1" dirty="0" smtClean="0"/>
              <a:t>… (bis zu 93 Einzeluntersuchungen)</a:t>
            </a:r>
          </a:p>
        </p:txBody>
      </p:sp>
    </p:spTree>
    <p:extLst>
      <p:ext uri="{BB962C8B-B14F-4D97-AF65-F5344CB8AC3E}">
        <p14:creationId xmlns:p14="http://schemas.microsoft.com/office/powerpoint/2010/main" val="284608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Aktueller Stand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Bis Februar 2015 wurden zu </a:t>
            </a:r>
            <a:r>
              <a:rPr lang="en-US" b="1" dirty="0">
                <a:solidFill>
                  <a:srgbClr val="FF0000"/>
                </a:solidFill>
              </a:rPr>
              <a:t>7852 </a:t>
            </a:r>
            <a:r>
              <a:rPr lang="en-US" b="1" dirty="0" err="1">
                <a:solidFill>
                  <a:srgbClr val="FF0000"/>
                </a:solidFill>
              </a:rPr>
              <a:t>Patienten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insgesamt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Daten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zu</a:t>
            </a:r>
            <a:r>
              <a:rPr lang="en-US" b="1" dirty="0">
                <a:solidFill>
                  <a:srgbClr val="FF0000"/>
                </a:solidFill>
              </a:rPr>
              <a:t> 33651 </a:t>
            </a:r>
            <a:r>
              <a:rPr lang="en-US" b="1" dirty="0" err="1">
                <a:solidFill>
                  <a:srgbClr val="FF0000"/>
                </a:solidFill>
              </a:rPr>
              <a:t>Studien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exportiert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(2-3 </a:t>
            </a:r>
            <a:r>
              <a:rPr lang="en-US" b="1" i="1" dirty="0" err="1">
                <a:solidFill>
                  <a:srgbClr val="FF0000"/>
                </a:solidFill>
              </a:rPr>
              <a:t>Wochen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Exportzeit</a:t>
            </a:r>
            <a:r>
              <a:rPr lang="en-US" b="1" i="1" dirty="0" smtClean="0">
                <a:solidFill>
                  <a:srgbClr val="FF0000"/>
                </a:solidFill>
              </a:rPr>
              <a:t>)</a:t>
            </a:r>
            <a:endParaRPr lang="de-DE" dirty="0" smtClean="0"/>
          </a:p>
          <a:p>
            <a:r>
              <a:rPr lang="de-DE" dirty="0" smtClean="0"/>
              <a:t>Seit </a:t>
            </a:r>
            <a:r>
              <a:rPr lang="de-DE" b="1" dirty="0" smtClean="0">
                <a:solidFill>
                  <a:srgbClr val="FF0000"/>
                </a:solidFill>
              </a:rPr>
              <a:t>2012</a:t>
            </a:r>
            <a:r>
              <a:rPr lang="de-DE" dirty="0" smtClean="0"/>
              <a:t> wird bei einer Untersuchung die ID des </a:t>
            </a:r>
            <a:r>
              <a:rPr lang="de-DE" dirty="0" err="1" smtClean="0"/>
              <a:t>Klinikumsinformationssystems</a:t>
            </a:r>
            <a:r>
              <a:rPr lang="de-DE" dirty="0" smtClean="0"/>
              <a:t> (KIS) des Patienten hinzugefügt worüber eine eindeutige Zuordnung zu den anderen Daten der SMEYEDAT DB möglich ist. </a:t>
            </a:r>
          </a:p>
          <a:p>
            <a:r>
              <a:rPr lang="de-DE" dirty="0" smtClean="0"/>
              <a:t>Für </a:t>
            </a:r>
            <a:r>
              <a:rPr lang="de-DE" dirty="0" smtClean="0"/>
              <a:t>die anderen Patienten (</a:t>
            </a:r>
            <a:r>
              <a:rPr lang="de-DE" b="1" dirty="0" smtClean="0">
                <a:solidFill>
                  <a:srgbClr val="FF0000"/>
                </a:solidFill>
              </a:rPr>
              <a:t>n = ~ 40.000</a:t>
            </a:r>
            <a:r>
              <a:rPr lang="de-DE" dirty="0" smtClean="0"/>
              <a:t>)  wurden über </a:t>
            </a:r>
            <a:r>
              <a:rPr lang="de-DE" dirty="0" err="1" smtClean="0"/>
              <a:t>Attributsabgleiche</a:t>
            </a:r>
            <a:r>
              <a:rPr lang="de-DE" dirty="0" smtClean="0"/>
              <a:t> (Name, Geburtsdatum), falls eindeutig </a:t>
            </a:r>
            <a:r>
              <a:rPr lang="de-DE" dirty="0" err="1" smtClean="0"/>
              <a:t>zuordbar</a:t>
            </a:r>
            <a:r>
              <a:rPr lang="de-DE" dirty="0" smtClean="0"/>
              <a:t>, die KIS-IDs nachträglich eingefügt. =&gt; Export </a:t>
            </a:r>
            <a:r>
              <a:rPr lang="de-DE" smtClean="0"/>
              <a:t>grundsätzlich </a:t>
            </a:r>
            <a:r>
              <a:rPr lang="de-DE" smtClean="0"/>
              <a:t>möglich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05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Validierung der 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Übereinstimmung </a:t>
            </a:r>
            <a:r>
              <a:rPr lang="de-DE" dirty="0" smtClean="0"/>
              <a:t>auf Genauigkeit entfällt, da vorgegebenes XML-Schema</a:t>
            </a:r>
            <a:endParaRPr lang="de-DE" dirty="0"/>
          </a:p>
          <a:p>
            <a:r>
              <a:rPr lang="de-DE" dirty="0" smtClean="0"/>
              <a:t>Test auf Vollständigkeit ergab </a:t>
            </a:r>
            <a:r>
              <a:rPr lang="de-DE" b="1" dirty="0" smtClean="0">
                <a:solidFill>
                  <a:srgbClr val="FF0000"/>
                </a:solidFill>
              </a:rPr>
              <a:t>97,6 % aller Studien </a:t>
            </a:r>
            <a:r>
              <a:rPr lang="de-DE" dirty="0" smtClean="0"/>
              <a:t>wurden vom </a:t>
            </a:r>
            <a:r>
              <a:rPr lang="de-DE" dirty="0" err="1" smtClean="0"/>
              <a:t>robotischen</a:t>
            </a:r>
            <a:r>
              <a:rPr lang="de-DE" dirty="0" smtClean="0"/>
              <a:t> Skript exportiert.</a:t>
            </a:r>
            <a:endParaRPr lang="de-DE" dirty="0"/>
          </a:p>
          <a:p>
            <a:r>
              <a:rPr lang="de-DE" dirty="0" smtClean="0"/>
              <a:t>Die </a:t>
            </a:r>
            <a:r>
              <a:rPr lang="de-DE" b="1" dirty="0" smtClean="0">
                <a:solidFill>
                  <a:srgbClr val="FF0000"/>
                </a:solidFill>
              </a:rPr>
              <a:t>2.4 % </a:t>
            </a:r>
            <a:r>
              <a:rPr lang="de-DE" dirty="0" smtClean="0"/>
              <a:t>enthalten unter anderem Angiographien, beschädigte Bilddateien etc.. </a:t>
            </a:r>
            <a:endParaRPr lang="de-DE" dirty="0"/>
          </a:p>
          <a:p>
            <a:r>
              <a:rPr lang="de-DE" dirty="0" smtClean="0"/>
              <a:t>Nicht auszuschließen, dass Studien auf Grund der Programmierung übersehen wurden.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158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Synchronisation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200" dirty="0" smtClean="0"/>
              <a:t>Es besteht die Möglichkeit Daten erst ab einem gewissen Stichtag zu exportieren.</a:t>
            </a:r>
          </a:p>
          <a:p>
            <a:r>
              <a:rPr lang="de-DE" sz="1200" dirty="0" smtClean="0"/>
              <a:t>Hierdurch ist es über Automatismen möglich, über Nacht die Daten des Vortages zu exportieren.</a:t>
            </a:r>
          </a:p>
          <a:p>
            <a:endParaRPr lang="de-DE" sz="12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4" y="2181226"/>
            <a:ext cx="7724573" cy="386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6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Zusammenfassende Darstellung der SMEYEDAT-DB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buSzPct val="140000"/>
              <a:buFont typeface="Wingdings" pitchFamily="2" charset="2"/>
              <a:buNone/>
            </a:pPr>
            <a:r>
              <a:rPr lang="de-DE" dirty="0" smtClean="0"/>
              <a:t>02.10.2015</a:t>
            </a: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1200" y="180000"/>
            <a:ext cx="8244000" cy="180000"/>
          </a:xfrm>
        </p:spPr>
        <p:txBody>
          <a:bodyPr/>
          <a:lstStyle/>
          <a:p>
            <a:r>
              <a:rPr lang="de-DE" b="1" dirty="0" smtClean="0"/>
              <a:t>Anbindung </a:t>
            </a:r>
            <a:r>
              <a:rPr lang="de-DE" b="1" dirty="0"/>
              <a:t>von Messgeräten ohne Datenexportschnittstelle an ein Data Warehouse </a:t>
            </a:r>
            <a:r>
              <a:rPr lang="de-DE" dirty="0" smtClean="0"/>
              <a:t>– Daniel Nasseh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4" name="Rechteck 33"/>
          <p:cNvSpPr/>
          <p:nvPr/>
        </p:nvSpPr>
        <p:spPr>
          <a:xfrm>
            <a:off x="2339975" y="1652588"/>
            <a:ext cx="4395788" cy="4371975"/>
          </a:xfrm>
          <a:prstGeom prst="rect">
            <a:avLst/>
          </a:prstGeom>
          <a:solidFill>
            <a:srgbClr val="DDF0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6" rIns="91411" bIns="45706"/>
          <a:lstStyle/>
          <a:p>
            <a:pPr algn="just">
              <a:defRPr/>
            </a:pPr>
            <a:endParaRPr lang="de-DE" sz="600" dirty="0">
              <a:solidFill>
                <a:schemeClr val="tx1"/>
              </a:solidFill>
              <a:latin typeface="LMU CompatilFact" panose="02000500060000020003" pitchFamily="2" charset="0"/>
            </a:endParaRPr>
          </a:p>
        </p:txBody>
      </p:sp>
      <p:pic>
        <p:nvPicPr>
          <p:cNvPr id="35" name="Picture 9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3706813"/>
            <a:ext cx="2492375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Grafik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25" y="2301875"/>
            <a:ext cx="9842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Grafik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888" y="3689350"/>
            <a:ext cx="1766887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Grafik 6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3" y="4900613"/>
            <a:ext cx="21494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Grafik 6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4556125"/>
            <a:ext cx="70326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625725"/>
            <a:ext cx="1762125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8" y="1779588"/>
            <a:ext cx="1490662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Flussdiagramm: Alternativer Prozess 41"/>
          <p:cNvSpPr/>
          <p:nvPr/>
        </p:nvSpPr>
        <p:spPr>
          <a:xfrm>
            <a:off x="3073400" y="1782763"/>
            <a:ext cx="806450" cy="430212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Klinische Daten – </a:t>
            </a:r>
            <a:r>
              <a:rPr lang="de-DE" sz="900" dirty="0" smtClean="0">
                <a:latin typeface="LMU CompatilFact" panose="02000500060000020003" pitchFamily="2" charset="0"/>
              </a:rPr>
              <a:t>SAP</a:t>
            </a:r>
            <a:endParaRPr lang="de-DE" sz="900" dirty="0">
              <a:latin typeface="LMU CompatilFact" panose="02000500060000020003" pitchFamily="2" charset="0"/>
            </a:endParaRPr>
          </a:p>
        </p:txBody>
      </p:sp>
      <p:sp>
        <p:nvSpPr>
          <p:cNvPr id="43" name="Flussdiagramm: Alternativer Prozess 42"/>
          <p:cNvSpPr/>
          <p:nvPr/>
        </p:nvSpPr>
        <p:spPr>
          <a:xfrm>
            <a:off x="3011489" y="2625725"/>
            <a:ext cx="868362" cy="484188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Administrative Daten – </a:t>
            </a:r>
            <a:r>
              <a:rPr lang="de-DE" sz="900" dirty="0" smtClean="0">
                <a:latin typeface="LMU CompatilFact" panose="02000500060000020003" pitchFamily="2" charset="0"/>
              </a:rPr>
              <a:t>SAP</a:t>
            </a:r>
            <a:endParaRPr lang="de-DE" sz="900" dirty="0">
              <a:latin typeface="LMU CompatilFact" panose="02000500060000020003" pitchFamily="2" charset="0"/>
            </a:endParaRPr>
          </a:p>
        </p:txBody>
      </p:sp>
      <p:sp>
        <p:nvSpPr>
          <p:cNvPr id="44" name="Flussdiagramm: Alternativer Prozess 43"/>
          <p:cNvSpPr/>
          <p:nvPr/>
        </p:nvSpPr>
        <p:spPr>
          <a:xfrm>
            <a:off x="2495550" y="3448050"/>
            <a:ext cx="966788" cy="487363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Arztbrief-</a:t>
            </a:r>
          </a:p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Informationen </a:t>
            </a:r>
          </a:p>
        </p:txBody>
      </p:sp>
      <p:sp>
        <p:nvSpPr>
          <p:cNvPr id="45" name="Flussdiagramm: Alternativer Prozess 44"/>
          <p:cNvSpPr/>
          <p:nvPr/>
        </p:nvSpPr>
        <p:spPr>
          <a:xfrm>
            <a:off x="3565525" y="5592763"/>
            <a:ext cx="908050" cy="307975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Diagnostische Daten </a:t>
            </a:r>
            <a:r>
              <a:rPr lang="de-DE" sz="900" dirty="0" smtClean="0">
                <a:latin typeface="LMU CompatilFact" panose="02000500060000020003" pitchFamily="2" charset="0"/>
              </a:rPr>
              <a:t>(OCT)</a:t>
            </a:r>
            <a:endParaRPr lang="de-DE" sz="900" dirty="0">
              <a:latin typeface="LMU CompatilFact" panose="02000500060000020003" pitchFamily="2" charset="0"/>
            </a:endParaRPr>
          </a:p>
        </p:txBody>
      </p:sp>
      <p:pic>
        <p:nvPicPr>
          <p:cNvPr id="46" name="Picture 9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4478338"/>
            <a:ext cx="1176338" cy="84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9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988" y="2255838"/>
            <a:ext cx="2444750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Flussdiagramm: Magnetplattenspeicher 47"/>
          <p:cNvSpPr/>
          <p:nvPr/>
        </p:nvSpPr>
        <p:spPr>
          <a:xfrm>
            <a:off x="4140200" y="3314700"/>
            <a:ext cx="1063625" cy="1241425"/>
          </a:xfrm>
          <a:prstGeom prst="flowChartMagneticDisk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1400" dirty="0" smtClean="0">
                <a:latin typeface="LMU CompatilFact" panose="02000500060000020003" pitchFamily="2" charset="0"/>
              </a:rPr>
              <a:t>SMEYEDAT</a:t>
            </a:r>
          </a:p>
          <a:p>
            <a:pPr algn="ctr">
              <a:defRPr/>
            </a:pPr>
            <a:r>
              <a:rPr lang="de-DE" sz="1400" dirty="0" smtClean="0">
                <a:latin typeface="LMU CompatilFact" panose="02000500060000020003" pitchFamily="2" charset="0"/>
              </a:rPr>
              <a:t>DB</a:t>
            </a:r>
            <a:endParaRPr lang="de-DE" sz="1400" dirty="0">
              <a:latin typeface="LMU CompatilFact" panose="02000500060000020003" pitchFamily="2" charset="0"/>
            </a:endParaRPr>
          </a:p>
        </p:txBody>
      </p:sp>
      <p:pic>
        <p:nvPicPr>
          <p:cNvPr id="49" name="Picture 10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888" y="5095875"/>
            <a:ext cx="1219200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Flussdiagramm: Alternativer Prozess 49"/>
          <p:cNvSpPr/>
          <p:nvPr/>
        </p:nvSpPr>
        <p:spPr>
          <a:xfrm>
            <a:off x="5753100" y="3787775"/>
            <a:ext cx="806450" cy="504825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 err="1">
                <a:latin typeface="LMU CompatilFact" panose="02000500060000020003" pitchFamily="2" charset="0"/>
              </a:rPr>
              <a:t>QlikView</a:t>
            </a:r>
            <a:r>
              <a:rPr lang="de-DE" sz="900" dirty="0">
                <a:latin typeface="LMU CompatilFact" panose="02000500060000020003" pitchFamily="2" charset="0"/>
              </a:rPr>
              <a:t> </a:t>
            </a:r>
            <a:r>
              <a:rPr lang="de-DE" sz="900" dirty="0" smtClean="0">
                <a:latin typeface="LMU CompatilFact" panose="02000500060000020003" pitchFamily="2" charset="0"/>
              </a:rPr>
              <a:t>Auswertungs-</a:t>
            </a:r>
            <a:r>
              <a:rPr lang="de-DE" sz="900" dirty="0" err="1" smtClean="0">
                <a:latin typeface="LMU CompatilFact" panose="02000500060000020003" pitchFamily="2" charset="0"/>
              </a:rPr>
              <a:t>plattform</a:t>
            </a:r>
            <a:endParaRPr lang="de-DE" sz="900" dirty="0">
              <a:latin typeface="LMU CompatilFact" panose="02000500060000020003" pitchFamily="2" charset="0"/>
            </a:endParaRPr>
          </a:p>
        </p:txBody>
      </p:sp>
      <p:sp>
        <p:nvSpPr>
          <p:cNvPr id="51" name="Pfeil nach rechts 50"/>
          <p:cNvSpPr/>
          <p:nvPr/>
        </p:nvSpPr>
        <p:spPr>
          <a:xfrm>
            <a:off x="5329238" y="3935413"/>
            <a:ext cx="320675" cy="203200"/>
          </a:xfrm>
          <a:prstGeom prst="righ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latin typeface="LMU CompatilFact" panose="02000500060000020003" pitchFamily="2" charset="0"/>
            </a:endParaRPr>
          </a:p>
        </p:txBody>
      </p:sp>
      <p:sp>
        <p:nvSpPr>
          <p:cNvPr id="52" name="Rechteckiger Pfeil 51"/>
          <p:cNvSpPr/>
          <p:nvPr/>
        </p:nvSpPr>
        <p:spPr>
          <a:xfrm>
            <a:off x="3651250" y="4292600"/>
            <a:ext cx="354013" cy="1112838"/>
          </a:xfrm>
          <a:prstGeom prst="ben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  <a:latin typeface="LMU CompatilFact" panose="02000500060000020003" pitchFamily="2" charset="0"/>
            </a:endParaRPr>
          </a:p>
        </p:txBody>
      </p:sp>
      <p:sp>
        <p:nvSpPr>
          <p:cNvPr id="53" name="Pfeil nach rechts 52"/>
          <p:cNvSpPr/>
          <p:nvPr/>
        </p:nvSpPr>
        <p:spPr>
          <a:xfrm>
            <a:off x="3557588" y="3582988"/>
            <a:ext cx="471487" cy="203200"/>
          </a:xfrm>
          <a:prstGeom prst="righ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latin typeface="LMU CompatilFact" panose="02000500060000020003" pitchFamily="2" charset="0"/>
            </a:endParaRPr>
          </a:p>
        </p:txBody>
      </p:sp>
      <p:sp>
        <p:nvSpPr>
          <p:cNvPr id="54" name="Rechteckiger Pfeil 53"/>
          <p:cNvSpPr/>
          <p:nvPr/>
        </p:nvSpPr>
        <p:spPr>
          <a:xfrm flipV="1">
            <a:off x="3592513" y="3167063"/>
            <a:ext cx="412750" cy="360362"/>
          </a:xfrm>
          <a:prstGeom prst="ben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  <a:latin typeface="LMU CompatilFact" panose="02000500060000020003" pitchFamily="2" charset="0"/>
            </a:endParaRPr>
          </a:p>
        </p:txBody>
      </p:sp>
      <p:sp>
        <p:nvSpPr>
          <p:cNvPr id="55" name="Rechteckiger Pfeil 54"/>
          <p:cNvSpPr/>
          <p:nvPr/>
        </p:nvSpPr>
        <p:spPr>
          <a:xfrm rot="16200000" flipH="1" flipV="1">
            <a:off x="3520282" y="2389981"/>
            <a:ext cx="1296988" cy="390525"/>
          </a:xfrm>
          <a:prstGeom prst="ben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  <a:latin typeface="LMU CompatilFact" panose="02000500060000020003" pitchFamily="2" charset="0"/>
            </a:endParaRPr>
          </a:p>
        </p:txBody>
      </p:sp>
      <p:sp>
        <p:nvSpPr>
          <p:cNvPr id="56" name="Rechteck 55"/>
          <p:cNvSpPr/>
          <p:nvPr/>
        </p:nvSpPr>
        <p:spPr>
          <a:xfrm>
            <a:off x="3565525" y="2205038"/>
            <a:ext cx="92075" cy="15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latin typeface="LMU CompatilFact" panose="0200050006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42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Übertragbarkeit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de-DE" sz="1400" dirty="0" smtClean="0"/>
              <a:t>Lässt sich der Roboter auch an anderen Kliniken einsetzen?</a:t>
            </a:r>
          </a:p>
          <a:p>
            <a:pPr lvl="1"/>
            <a:r>
              <a:rPr lang="de-DE" altLang="de-DE" sz="1400" dirty="0" smtClean="0"/>
              <a:t>Initiale Einrichtung</a:t>
            </a:r>
          </a:p>
          <a:p>
            <a:pPr lvl="1"/>
            <a:r>
              <a:rPr lang="de-DE" altLang="de-DE" sz="1400" dirty="0" smtClean="0"/>
              <a:t>Anpassung an </a:t>
            </a:r>
            <a:r>
              <a:rPr lang="de-DE" altLang="de-DE" sz="1400" dirty="0" err="1" smtClean="0"/>
              <a:t>Klinikumsumgebung</a:t>
            </a:r>
            <a:endParaRPr lang="de-DE" altLang="de-DE" sz="1400" dirty="0" smtClean="0"/>
          </a:p>
          <a:p>
            <a:pPr lvl="1"/>
            <a:r>
              <a:rPr lang="de-DE" altLang="de-DE" sz="1400" dirty="0" smtClean="0"/>
              <a:t>Überwachung notwendig (Roboter kann hängenbleiben)</a:t>
            </a:r>
          </a:p>
          <a:p>
            <a:pPr lvl="2"/>
            <a:r>
              <a:rPr lang="de-DE" altLang="de-DE" sz="1400" dirty="0" smtClean="0"/>
              <a:t>z.B. Datenbankverbindungsprobleme</a:t>
            </a:r>
          </a:p>
          <a:p>
            <a:pPr lvl="2"/>
            <a:r>
              <a:rPr lang="de-DE" altLang="de-DE" sz="1400" dirty="0" smtClean="0"/>
              <a:t>Neue Varianten  etc.</a:t>
            </a:r>
          </a:p>
          <a:p>
            <a:pPr lvl="1"/>
            <a:r>
              <a:rPr lang="de-DE" altLang="de-DE" sz="1400" dirty="0" smtClean="0"/>
              <a:t>Kompetentes Personal (Programmierkenntnisse um </a:t>
            </a:r>
            <a:r>
              <a:rPr lang="de-DE" altLang="de-DE" sz="1400" dirty="0" err="1" smtClean="0"/>
              <a:t>nachzukorrigieren</a:t>
            </a:r>
            <a:r>
              <a:rPr lang="de-DE" altLang="de-DE" sz="1400" dirty="0" smtClean="0"/>
              <a:t>)</a:t>
            </a:r>
          </a:p>
          <a:p>
            <a:pPr lvl="1"/>
            <a:endParaRPr lang="de-DE" altLang="de-DE" sz="1400" dirty="0"/>
          </a:p>
          <a:p>
            <a:endParaRPr lang="de-DE" altLang="de-DE" sz="1400" dirty="0" smtClean="0"/>
          </a:p>
          <a:p>
            <a:endParaRPr lang="de-DE" altLang="de-DE" sz="1400" dirty="0" smtClean="0"/>
          </a:p>
          <a:p>
            <a:endParaRPr lang="de-DE" altLang="de-DE" sz="1400" dirty="0" smtClean="0"/>
          </a:p>
          <a:p>
            <a:endParaRPr lang="en-US" altLang="de-DE" sz="1400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292475" y="5956300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marL="285750" indent="-285750">
              <a:buClr>
                <a:schemeClr val="bg2"/>
              </a:buClr>
              <a:buSzPct val="140000"/>
              <a:buFont typeface="Wingdings" pitchFamily="2" charset="2"/>
              <a:buChar char="§"/>
            </a:pPr>
            <a:r>
              <a:rPr lang="de-DE" sz="800" dirty="0" smtClean="0"/>
              <a:t>[Quelle: </a:t>
            </a:r>
            <a:r>
              <a:rPr lang="de-DE" sz="800" dirty="0"/>
              <a:t>http://</a:t>
            </a:r>
            <a:r>
              <a:rPr lang="de-DE" sz="800" dirty="0" smtClean="0"/>
              <a:t>thumbs.gograph.com]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00" y="3968750"/>
            <a:ext cx="21590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0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62175" y="2135456"/>
            <a:ext cx="6192000" cy="1116000"/>
          </a:xfrm>
        </p:spPr>
        <p:txBody>
          <a:bodyPr/>
          <a:lstStyle/>
          <a:p>
            <a:pPr algn="ctr"/>
            <a:r>
              <a:rPr lang="en-US" sz="4400" dirty="0" err="1" smtClean="0"/>
              <a:t>Noch</a:t>
            </a:r>
            <a:r>
              <a:rPr lang="en-US" sz="4400" dirty="0" smtClean="0"/>
              <a:t> </a:t>
            </a:r>
            <a:r>
              <a:rPr lang="en-US" sz="4400" dirty="0" err="1" smtClean="0"/>
              <a:t>Zeit</a:t>
            </a:r>
            <a:r>
              <a:rPr lang="en-US" sz="4400" dirty="0" smtClean="0"/>
              <a:t> </a:t>
            </a:r>
            <a:r>
              <a:rPr lang="en-US" sz="4400" dirty="0" err="1" smtClean="0"/>
              <a:t>für</a:t>
            </a:r>
            <a:r>
              <a:rPr lang="en-US" sz="4400" dirty="0" smtClean="0"/>
              <a:t> </a:t>
            </a:r>
            <a:r>
              <a:rPr lang="en-US" sz="4400" dirty="0" err="1" smtClean="0"/>
              <a:t>ein</a:t>
            </a:r>
            <a:r>
              <a:rPr lang="en-US" sz="4400" dirty="0" smtClean="0"/>
              <a:t> </a:t>
            </a:r>
            <a:r>
              <a:rPr lang="en-US" sz="4400" dirty="0" err="1" smtClean="0"/>
              <a:t>kleines</a:t>
            </a:r>
            <a:r>
              <a:rPr lang="en-US" sz="4400" dirty="0" smtClean="0"/>
              <a:t> Demo Video?</a:t>
            </a:r>
            <a:endParaRPr lang="en-US" sz="4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95274" y="179388"/>
            <a:ext cx="7948613" cy="192087"/>
          </a:xfrm>
        </p:spPr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</p:spTree>
    <p:extLst>
      <p:ext uri="{BB962C8B-B14F-4D97-AF65-F5344CB8AC3E}">
        <p14:creationId xmlns:p14="http://schemas.microsoft.com/office/powerpoint/2010/main" val="379589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Zusammenfassende Darstellung der SMEYEDAT-DB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buSzPct val="140000"/>
              <a:buFont typeface="Wingdings" pitchFamily="2" charset="2"/>
              <a:buNone/>
            </a:pPr>
            <a:r>
              <a:rPr lang="de-DE" dirty="0" smtClean="0"/>
              <a:t>02.10.2015</a:t>
            </a: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1200" y="180000"/>
            <a:ext cx="8244000" cy="180000"/>
          </a:xfrm>
        </p:spPr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4" name="Rechteck 33"/>
          <p:cNvSpPr/>
          <p:nvPr/>
        </p:nvSpPr>
        <p:spPr>
          <a:xfrm>
            <a:off x="2339975" y="1652588"/>
            <a:ext cx="4395788" cy="4371975"/>
          </a:xfrm>
          <a:prstGeom prst="rect">
            <a:avLst/>
          </a:prstGeom>
          <a:solidFill>
            <a:srgbClr val="DDF0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6" rIns="91411" bIns="45706"/>
          <a:lstStyle/>
          <a:p>
            <a:pPr algn="just">
              <a:defRPr/>
            </a:pPr>
            <a:endParaRPr lang="de-DE" sz="600" dirty="0">
              <a:solidFill>
                <a:schemeClr val="tx1"/>
              </a:solidFill>
              <a:latin typeface="LMU CompatilFact" panose="02000500060000020003" pitchFamily="2" charset="0"/>
            </a:endParaRPr>
          </a:p>
        </p:txBody>
      </p:sp>
      <p:pic>
        <p:nvPicPr>
          <p:cNvPr id="35" name="Picture 9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3706813"/>
            <a:ext cx="2492375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Grafik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25" y="2301875"/>
            <a:ext cx="9842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Grafik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888" y="3689350"/>
            <a:ext cx="1766887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Grafik 6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3" y="4900613"/>
            <a:ext cx="21494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Grafik 6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4556125"/>
            <a:ext cx="70326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625725"/>
            <a:ext cx="1762125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8" y="1779588"/>
            <a:ext cx="1490662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Flussdiagramm: Alternativer Prozess 41"/>
          <p:cNvSpPr/>
          <p:nvPr/>
        </p:nvSpPr>
        <p:spPr>
          <a:xfrm>
            <a:off x="3073400" y="1782763"/>
            <a:ext cx="806450" cy="430212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Klinische Daten – </a:t>
            </a:r>
            <a:r>
              <a:rPr lang="de-DE" sz="900" dirty="0" smtClean="0">
                <a:latin typeface="LMU CompatilFact" panose="02000500060000020003" pitchFamily="2" charset="0"/>
              </a:rPr>
              <a:t>SAP</a:t>
            </a:r>
            <a:endParaRPr lang="de-DE" sz="900" dirty="0">
              <a:latin typeface="LMU CompatilFact" panose="02000500060000020003" pitchFamily="2" charset="0"/>
            </a:endParaRPr>
          </a:p>
        </p:txBody>
      </p:sp>
      <p:sp>
        <p:nvSpPr>
          <p:cNvPr id="43" name="Flussdiagramm: Alternativer Prozess 42"/>
          <p:cNvSpPr/>
          <p:nvPr/>
        </p:nvSpPr>
        <p:spPr>
          <a:xfrm>
            <a:off x="3011489" y="2625725"/>
            <a:ext cx="868362" cy="484188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Administrative Daten – </a:t>
            </a:r>
            <a:r>
              <a:rPr lang="de-DE" sz="900" dirty="0" smtClean="0">
                <a:latin typeface="LMU CompatilFact" panose="02000500060000020003" pitchFamily="2" charset="0"/>
              </a:rPr>
              <a:t>SAP</a:t>
            </a:r>
            <a:endParaRPr lang="de-DE" sz="900" dirty="0">
              <a:latin typeface="LMU CompatilFact" panose="02000500060000020003" pitchFamily="2" charset="0"/>
            </a:endParaRPr>
          </a:p>
        </p:txBody>
      </p:sp>
      <p:sp>
        <p:nvSpPr>
          <p:cNvPr id="44" name="Flussdiagramm: Alternativer Prozess 43"/>
          <p:cNvSpPr/>
          <p:nvPr/>
        </p:nvSpPr>
        <p:spPr>
          <a:xfrm>
            <a:off x="2495550" y="3448050"/>
            <a:ext cx="966788" cy="487363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Arztbrief-</a:t>
            </a:r>
          </a:p>
          <a:p>
            <a:pPr algn="ctr">
              <a:defRPr/>
            </a:pPr>
            <a:r>
              <a:rPr lang="de-DE" sz="900" dirty="0">
                <a:latin typeface="LMU CompatilFact" panose="02000500060000020003" pitchFamily="2" charset="0"/>
              </a:rPr>
              <a:t>Informationen </a:t>
            </a:r>
          </a:p>
        </p:txBody>
      </p:sp>
      <p:sp>
        <p:nvSpPr>
          <p:cNvPr id="45" name="Flussdiagramm: Alternativer Prozess 44"/>
          <p:cNvSpPr/>
          <p:nvPr/>
        </p:nvSpPr>
        <p:spPr>
          <a:xfrm>
            <a:off x="3565525" y="5592763"/>
            <a:ext cx="908050" cy="307975"/>
          </a:xfrm>
          <a:prstGeom prst="flowChartAlternate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b="1" dirty="0">
                <a:latin typeface="LMU CompatilFact" panose="02000500060000020003" pitchFamily="2" charset="0"/>
              </a:rPr>
              <a:t>Diagnostische Daten </a:t>
            </a:r>
            <a:r>
              <a:rPr lang="de-DE" sz="900" b="1" dirty="0" smtClean="0">
                <a:latin typeface="LMU CompatilFact" panose="02000500060000020003" pitchFamily="2" charset="0"/>
              </a:rPr>
              <a:t>(OCT)</a:t>
            </a:r>
            <a:endParaRPr lang="de-DE" sz="900" b="1" dirty="0">
              <a:latin typeface="LMU CompatilFact" panose="02000500060000020003" pitchFamily="2" charset="0"/>
            </a:endParaRPr>
          </a:p>
        </p:txBody>
      </p:sp>
      <p:pic>
        <p:nvPicPr>
          <p:cNvPr id="46" name="Picture 9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4478338"/>
            <a:ext cx="1176338" cy="84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9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988" y="2255838"/>
            <a:ext cx="2444750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Flussdiagramm: Magnetplattenspeicher 47"/>
          <p:cNvSpPr/>
          <p:nvPr/>
        </p:nvSpPr>
        <p:spPr>
          <a:xfrm>
            <a:off x="4140200" y="3314700"/>
            <a:ext cx="1063625" cy="1241425"/>
          </a:xfrm>
          <a:prstGeom prst="flowChartMagneticDisk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1400" dirty="0" smtClean="0">
                <a:latin typeface="LMU CompatilFact" panose="02000500060000020003" pitchFamily="2" charset="0"/>
              </a:rPr>
              <a:t>SMEYEDAT</a:t>
            </a:r>
          </a:p>
          <a:p>
            <a:pPr algn="ctr">
              <a:defRPr/>
            </a:pPr>
            <a:r>
              <a:rPr lang="de-DE" sz="1400" dirty="0" smtClean="0">
                <a:latin typeface="LMU CompatilFact" panose="02000500060000020003" pitchFamily="2" charset="0"/>
              </a:rPr>
              <a:t>DB</a:t>
            </a:r>
            <a:endParaRPr lang="de-DE" sz="1400" dirty="0">
              <a:latin typeface="LMU CompatilFact" panose="02000500060000020003" pitchFamily="2" charset="0"/>
            </a:endParaRPr>
          </a:p>
        </p:txBody>
      </p:sp>
      <p:pic>
        <p:nvPicPr>
          <p:cNvPr id="49" name="Picture 10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888" y="5095875"/>
            <a:ext cx="1219200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Flussdiagramm: Alternativer Prozess 49"/>
          <p:cNvSpPr/>
          <p:nvPr/>
        </p:nvSpPr>
        <p:spPr>
          <a:xfrm>
            <a:off x="5753100" y="3787775"/>
            <a:ext cx="806450" cy="504825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r>
              <a:rPr lang="de-DE" sz="900" dirty="0" err="1">
                <a:latin typeface="LMU CompatilFact" panose="02000500060000020003" pitchFamily="2" charset="0"/>
              </a:rPr>
              <a:t>QlikView</a:t>
            </a:r>
            <a:r>
              <a:rPr lang="de-DE" sz="900" dirty="0">
                <a:latin typeface="LMU CompatilFact" panose="02000500060000020003" pitchFamily="2" charset="0"/>
              </a:rPr>
              <a:t> </a:t>
            </a:r>
            <a:r>
              <a:rPr lang="de-DE" sz="900" dirty="0" smtClean="0">
                <a:latin typeface="LMU CompatilFact" panose="02000500060000020003" pitchFamily="2" charset="0"/>
              </a:rPr>
              <a:t>Auswertungs-</a:t>
            </a:r>
            <a:r>
              <a:rPr lang="de-DE" sz="900" dirty="0" err="1" smtClean="0">
                <a:latin typeface="LMU CompatilFact" panose="02000500060000020003" pitchFamily="2" charset="0"/>
              </a:rPr>
              <a:t>plattform</a:t>
            </a:r>
            <a:endParaRPr lang="de-DE" sz="900" dirty="0">
              <a:latin typeface="LMU CompatilFact" panose="02000500060000020003" pitchFamily="2" charset="0"/>
            </a:endParaRPr>
          </a:p>
        </p:txBody>
      </p:sp>
      <p:sp>
        <p:nvSpPr>
          <p:cNvPr id="51" name="Pfeil nach rechts 50"/>
          <p:cNvSpPr/>
          <p:nvPr/>
        </p:nvSpPr>
        <p:spPr>
          <a:xfrm>
            <a:off x="5329238" y="3935413"/>
            <a:ext cx="320675" cy="203200"/>
          </a:xfrm>
          <a:prstGeom prst="righ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latin typeface="LMU CompatilFact" panose="02000500060000020003" pitchFamily="2" charset="0"/>
            </a:endParaRPr>
          </a:p>
        </p:txBody>
      </p:sp>
      <p:sp>
        <p:nvSpPr>
          <p:cNvPr id="52" name="Rechteckiger Pfeil 51"/>
          <p:cNvSpPr/>
          <p:nvPr/>
        </p:nvSpPr>
        <p:spPr>
          <a:xfrm>
            <a:off x="3651250" y="4292600"/>
            <a:ext cx="354013" cy="1112838"/>
          </a:xfrm>
          <a:prstGeom prst="bentArrow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  <a:latin typeface="LMU CompatilFact" panose="02000500060000020003" pitchFamily="2" charset="0"/>
            </a:endParaRPr>
          </a:p>
        </p:txBody>
      </p:sp>
      <p:sp>
        <p:nvSpPr>
          <p:cNvPr id="53" name="Pfeil nach rechts 52"/>
          <p:cNvSpPr/>
          <p:nvPr/>
        </p:nvSpPr>
        <p:spPr>
          <a:xfrm>
            <a:off x="3557588" y="3582988"/>
            <a:ext cx="471487" cy="203200"/>
          </a:xfrm>
          <a:prstGeom prst="righ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latin typeface="LMU CompatilFact" panose="02000500060000020003" pitchFamily="2" charset="0"/>
            </a:endParaRPr>
          </a:p>
        </p:txBody>
      </p:sp>
      <p:sp>
        <p:nvSpPr>
          <p:cNvPr id="54" name="Rechteckiger Pfeil 53"/>
          <p:cNvSpPr/>
          <p:nvPr/>
        </p:nvSpPr>
        <p:spPr>
          <a:xfrm flipV="1">
            <a:off x="3592513" y="3167063"/>
            <a:ext cx="412750" cy="360362"/>
          </a:xfrm>
          <a:prstGeom prst="ben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  <a:latin typeface="LMU CompatilFact" panose="02000500060000020003" pitchFamily="2" charset="0"/>
            </a:endParaRPr>
          </a:p>
        </p:txBody>
      </p:sp>
      <p:sp>
        <p:nvSpPr>
          <p:cNvPr id="55" name="Rechteckiger Pfeil 54"/>
          <p:cNvSpPr/>
          <p:nvPr/>
        </p:nvSpPr>
        <p:spPr>
          <a:xfrm rot="16200000" flipH="1" flipV="1">
            <a:off x="3520282" y="2389981"/>
            <a:ext cx="1296988" cy="390525"/>
          </a:xfrm>
          <a:prstGeom prst="bentArrow">
            <a:avLst/>
          </a:prstGeom>
          <a:solidFill>
            <a:srgbClr val="92D050"/>
          </a:solidFill>
          <a:ln w="19050">
            <a:solidFill>
              <a:srgbClr val="009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  <a:latin typeface="LMU CompatilFact" panose="02000500060000020003" pitchFamily="2" charset="0"/>
            </a:endParaRPr>
          </a:p>
        </p:txBody>
      </p:sp>
      <p:sp>
        <p:nvSpPr>
          <p:cNvPr id="56" name="Rechteck 55"/>
          <p:cNvSpPr/>
          <p:nvPr/>
        </p:nvSpPr>
        <p:spPr>
          <a:xfrm>
            <a:off x="3565525" y="2205038"/>
            <a:ext cx="92075" cy="15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035" tIns="10017" rIns="20035" bIns="10017" anchor="ctr"/>
          <a:lstStyle/>
          <a:p>
            <a:pPr algn="ctr">
              <a:defRPr/>
            </a:pPr>
            <a:endParaRPr lang="de-DE">
              <a:latin typeface="LMU CompatilFact" panose="0200050006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93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 smtClean="0"/>
              <a:t>Spectralis</a:t>
            </a:r>
            <a:r>
              <a:rPr lang="de-DE" dirty="0" smtClean="0"/>
              <a:t> – OCT von der Firma Heidelberg Engineering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buSzPct val="140000"/>
              <a:buFont typeface="Wingdings" pitchFamily="2" charset="2"/>
              <a:buNone/>
            </a:pPr>
            <a:r>
              <a:rPr lang="de-DE" dirty="0" smtClean="0"/>
              <a:t>02.10.2015</a:t>
            </a: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1200" y="180000"/>
            <a:ext cx="8244000" cy="180000"/>
          </a:xfrm>
        </p:spPr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1830388"/>
            <a:ext cx="28575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3116263"/>
            <a:ext cx="36163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4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Inhaltsplatzhalt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2614" y="1677966"/>
            <a:ext cx="5424486" cy="4417813"/>
          </a:xfrm>
        </p:spPr>
      </p:pic>
      <p:sp>
        <p:nvSpPr>
          <p:cNvPr id="7173" name="Textfeld 5"/>
          <p:cNvSpPr txBox="1">
            <a:spLocks noChangeArrowheads="1"/>
          </p:cNvSpPr>
          <p:nvPr/>
        </p:nvSpPr>
        <p:spPr bwMode="auto">
          <a:xfrm>
            <a:off x="8320088" y="6503988"/>
            <a:ext cx="638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10000"/>
              </a:lnSpc>
              <a:spcBef>
                <a:spcPct val="20000"/>
              </a:spcBef>
              <a:buChar char="•"/>
              <a:defRPr sz="2800">
                <a:solidFill>
                  <a:srgbClr val="333399"/>
                </a:solidFill>
                <a:latin typeface="Tahoma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har char="–"/>
              <a:defRPr sz="2400">
                <a:solidFill>
                  <a:srgbClr val="990033"/>
                </a:solidFill>
                <a:latin typeface="Tahoma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Tahoma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har char="–"/>
              <a:defRPr>
                <a:solidFill>
                  <a:srgbClr val="333399"/>
                </a:solidFill>
                <a:latin typeface="Tahoma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400">
                <a:solidFill>
                  <a:schemeClr val="tx1"/>
                </a:solidFill>
                <a:latin typeface="Times New Roman" pitchFamily="18" charset="0"/>
              </a:rPr>
              <a:t> 5 / 14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1200" y="180000"/>
            <a:ext cx="8244000" cy="180000"/>
          </a:xfrm>
        </p:spPr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Generierung der Zonenwerte (</a:t>
            </a:r>
            <a:r>
              <a:rPr lang="de-DE" altLang="de-DE" dirty="0" err="1" smtClean="0"/>
              <a:t>Thickness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Grid</a:t>
            </a:r>
            <a:r>
              <a:rPr lang="de-DE" altLang="de-DE" dirty="0" smtClean="0"/>
              <a:t>) in Echtzeit über den Eye-Explorer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8149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Inhaltsplatzhalt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2614" y="1677966"/>
            <a:ext cx="5424486" cy="4417813"/>
          </a:xfrm>
        </p:spPr>
      </p:pic>
      <p:sp>
        <p:nvSpPr>
          <p:cNvPr id="7173" name="Textfeld 5"/>
          <p:cNvSpPr txBox="1">
            <a:spLocks noChangeArrowheads="1"/>
          </p:cNvSpPr>
          <p:nvPr/>
        </p:nvSpPr>
        <p:spPr bwMode="auto">
          <a:xfrm>
            <a:off x="8320088" y="6503988"/>
            <a:ext cx="638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10000"/>
              </a:lnSpc>
              <a:spcBef>
                <a:spcPct val="20000"/>
              </a:spcBef>
              <a:buChar char="•"/>
              <a:defRPr sz="2800">
                <a:solidFill>
                  <a:srgbClr val="333399"/>
                </a:solidFill>
                <a:latin typeface="Tahoma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har char="–"/>
              <a:defRPr sz="2400">
                <a:solidFill>
                  <a:srgbClr val="990033"/>
                </a:solidFill>
                <a:latin typeface="Tahoma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Tahoma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har char="–"/>
              <a:defRPr>
                <a:solidFill>
                  <a:srgbClr val="333399"/>
                </a:solidFill>
                <a:latin typeface="Tahoma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400">
                <a:solidFill>
                  <a:schemeClr val="tx1"/>
                </a:solidFill>
                <a:latin typeface="Times New Roman" pitchFamily="18" charset="0"/>
              </a:rPr>
              <a:t> 5 / 14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1200" y="180000"/>
            <a:ext cx="8244000" cy="180000"/>
          </a:xfrm>
        </p:spPr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de-DE" dirty="0"/>
              <a:t>Generierung der Zonenwerte (</a:t>
            </a:r>
            <a:r>
              <a:rPr lang="de-DE" altLang="de-DE" dirty="0" err="1"/>
              <a:t>Thickness</a:t>
            </a:r>
            <a:r>
              <a:rPr lang="de-DE" altLang="de-DE" dirty="0"/>
              <a:t> </a:t>
            </a:r>
            <a:r>
              <a:rPr lang="de-DE" altLang="de-DE" dirty="0" err="1"/>
              <a:t>Grid</a:t>
            </a:r>
            <a:r>
              <a:rPr lang="de-DE" altLang="de-DE" dirty="0"/>
              <a:t>) in Echtzeit über den Eye-Explorer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648325" y="3257550"/>
            <a:ext cx="1285875" cy="13239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06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Was ist Bereits vorhanden?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Proprietäres System</a:t>
            </a:r>
          </a:p>
          <a:p>
            <a:r>
              <a:rPr lang="de-DE" dirty="0" smtClean="0"/>
              <a:t>Bilddatenarchiv (in München mehrere Terabytes)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Microsoft Access Datenbank</a:t>
            </a:r>
          </a:p>
          <a:p>
            <a:pPr lvl="1"/>
            <a:r>
              <a:rPr lang="de-DE" dirty="0" smtClean="0"/>
              <a:t>Enthält ausschließlich Metadaten</a:t>
            </a:r>
          </a:p>
          <a:p>
            <a:pPr lvl="1"/>
            <a:r>
              <a:rPr lang="de-DE" dirty="0" smtClean="0"/>
              <a:t>Keine Speicherung von Messwerten</a:t>
            </a:r>
          </a:p>
          <a:p>
            <a:r>
              <a:rPr lang="de-DE" dirty="0" smtClean="0"/>
              <a:t>Software: Eye-Explorer</a:t>
            </a:r>
          </a:p>
          <a:p>
            <a:pPr marL="457200" lvl="1" indent="0">
              <a:buNone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1026" name="Picture 2" descr="C:\Users\Inst-Admin\Desktop\DOG\vortragszeug\foto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2382837"/>
            <a:ext cx="1722437" cy="167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Inst-Admin\Desktop\DOG\vortragszeug\foto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856" y="2449512"/>
            <a:ext cx="2128838" cy="139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nst-Admin\Desktop\DOG\vortragszeug\foto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8" y="2733675"/>
            <a:ext cx="1595437" cy="15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14" y="2459477"/>
            <a:ext cx="2347911" cy="154532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552" y="2615255"/>
            <a:ext cx="1690924" cy="1700450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2015380"/>
            <a:ext cx="2057400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572880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0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Inhaltsplatzhalt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2614" y="1677966"/>
            <a:ext cx="5424486" cy="4417813"/>
          </a:xfrm>
        </p:spPr>
      </p:pic>
      <p:sp>
        <p:nvSpPr>
          <p:cNvPr id="7173" name="Textfeld 5"/>
          <p:cNvSpPr txBox="1">
            <a:spLocks noChangeArrowheads="1"/>
          </p:cNvSpPr>
          <p:nvPr/>
        </p:nvSpPr>
        <p:spPr bwMode="auto">
          <a:xfrm>
            <a:off x="8320088" y="6503988"/>
            <a:ext cx="638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10000"/>
              </a:lnSpc>
              <a:spcBef>
                <a:spcPct val="20000"/>
              </a:spcBef>
              <a:buChar char="•"/>
              <a:defRPr sz="2800">
                <a:solidFill>
                  <a:srgbClr val="333399"/>
                </a:solidFill>
                <a:latin typeface="Tahoma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har char="–"/>
              <a:defRPr sz="2400">
                <a:solidFill>
                  <a:srgbClr val="990033"/>
                </a:solidFill>
                <a:latin typeface="Tahoma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Tahoma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har char="–"/>
              <a:defRPr>
                <a:solidFill>
                  <a:srgbClr val="333399"/>
                </a:solidFill>
                <a:latin typeface="Tahoma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333399"/>
                </a:solidFill>
                <a:latin typeface="Tahom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400">
                <a:solidFill>
                  <a:schemeClr val="tx1"/>
                </a:solidFill>
                <a:latin typeface="Times New Roman" pitchFamily="18" charset="0"/>
              </a:rPr>
              <a:t> 5 / 14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1200" y="180000"/>
            <a:ext cx="8244000" cy="180000"/>
          </a:xfrm>
        </p:spPr>
        <p:txBody>
          <a:bodyPr/>
          <a:lstStyle/>
          <a:p>
            <a:r>
              <a:rPr lang="de-DE" b="1" dirty="0"/>
              <a:t>Anbindung von Messgeräten ohne Datenexportschnittstelle an ein Data Warehouse </a:t>
            </a:r>
            <a:r>
              <a:rPr lang="de-DE" dirty="0"/>
              <a:t>– Daniel Nasseh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de-DE" dirty="0"/>
              <a:t>Generierung der Zonenwerte (</a:t>
            </a:r>
            <a:r>
              <a:rPr lang="de-DE" altLang="de-DE" dirty="0" err="1"/>
              <a:t>Thickness</a:t>
            </a:r>
            <a:r>
              <a:rPr lang="de-DE" altLang="de-DE" dirty="0"/>
              <a:t> </a:t>
            </a:r>
            <a:r>
              <a:rPr lang="de-DE" altLang="de-DE" dirty="0" err="1"/>
              <a:t>Grid</a:t>
            </a:r>
            <a:r>
              <a:rPr lang="de-DE" altLang="de-DE" dirty="0"/>
              <a:t>) in Echtzeit über den Eye-Explorer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648325" y="3257550"/>
            <a:ext cx="1285875" cy="132397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100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Export einer Einzeluntersuchung per XML-</a:t>
            </a:r>
            <a:r>
              <a:rPr lang="de-DE" dirty="0" err="1" smtClean="0"/>
              <a:t>Plugin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3F07-5DB9-44F2-A9FA-D11EE3405FB7}" type="datetime1">
              <a:rPr lang="de-DE" smtClean="0"/>
              <a:pPr/>
              <a:t>14.09.2015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 der Präsentation und Name des Redners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F681C-853E-4EE4-86D2-5E318A9D804C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8" y="1733475"/>
            <a:ext cx="8243887" cy="4129238"/>
          </a:xfr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846" y="1857375"/>
            <a:ext cx="3162619" cy="2002992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6038850" y="1476375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buClr>
                <a:schemeClr val="bg2"/>
              </a:buClr>
              <a:buSzPct val="140000"/>
            </a:pPr>
            <a:r>
              <a:rPr lang="de-DE" sz="1600" b="1" i="1" dirty="0" smtClean="0">
                <a:solidFill>
                  <a:srgbClr val="FF0000"/>
                </a:solidFill>
              </a:rPr>
              <a:t>XML-Output</a:t>
            </a:r>
          </a:p>
        </p:txBody>
      </p:sp>
    </p:spTree>
    <p:extLst>
      <p:ext uri="{BB962C8B-B14F-4D97-AF65-F5344CB8AC3E}">
        <p14:creationId xmlns:p14="http://schemas.microsoft.com/office/powerpoint/2010/main" val="164575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M">
  <a:themeElements>
    <a:clrScheme name="KUM Farbpalette">
      <a:dk1>
        <a:sysClr val="windowText" lastClr="000000"/>
      </a:dk1>
      <a:lt1>
        <a:sysClr val="window" lastClr="FFFFFF"/>
      </a:lt1>
      <a:dk2>
        <a:srgbClr val="009440"/>
      </a:dk2>
      <a:lt2>
        <a:srgbClr val="A8C855"/>
      </a:lt2>
      <a:accent1>
        <a:srgbClr val="A8C855"/>
      </a:accent1>
      <a:accent2>
        <a:srgbClr val="005278"/>
      </a:accent2>
      <a:accent3>
        <a:srgbClr val="72859D"/>
      </a:accent3>
      <a:accent4>
        <a:srgbClr val="B6CAC8"/>
      </a:accent4>
      <a:accent5>
        <a:srgbClr val="CF8700"/>
      </a:accent5>
      <a:accent6>
        <a:srgbClr val="9F3C20"/>
      </a:accent6>
      <a:hlink>
        <a:srgbClr val="0000FF"/>
      </a:hlink>
      <a:folHlink>
        <a:srgbClr val="800080"/>
      </a:folHlink>
    </a:clrScheme>
    <a:fontScheme name="KUM Schrifta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/>
      <a:lstStyle>
        <a:defPPr>
          <a:defRPr>
            <a:latin typeface="Verdana" pitchFamily="34" charset="0"/>
            <a:ea typeface="Verdana" pitchFamily="34" charset="0"/>
            <a:cs typeface="Verdana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square" lIns="0" tIns="0" rIns="0" bIns="0" rtlCol="0">
        <a:noAutofit/>
      </a:bodyPr>
      <a:lstStyle>
        <a:defPPr marL="285750" indent="-285750">
          <a:buClr>
            <a:schemeClr val="bg2"/>
          </a:buClr>
          <a:buSzPct val="140000"/>
          <a:buFont typeface="Wingdings" pitchFamily="2" charset="2"/>
          <a:buChar char="§"/>
          <a:defRPr sz="16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KUM</Template>
  <TotalTime>0</TotalTime>
  <Words>837</Words>
  <Application>Microsoft Office PowerPoint</Application>
  <PresentationFormat>Bildschirmpräsentation (4:3)</PresentationFormat>
  <Paragraphs>152</Paragraphs>
  <Slides>21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Calibri</vt:lpstr>
      <vt:lpstr>LMU CompatilFact</vt:lpstr>
      <vt:lpstr>Times New Roman</vt:lpstr>
      <vt:lpstr>Verdana</vt:lpstr>
      <vt:lpstr>Wingdings</vt:lpstr>
      <vt:lpstr>KUM</vt:lpstr>
      <vt:lpstr>Anbindung von Messgeräten ohne Datenexportschnittstelle an ein Data Warehouse - exemplarisch gezeigt am Spectralis OCT </vt:lpstr>
      <vt:lpstr>Zusammenfassende Darstellung der SMEYEDAT-DB</vt:lpstr>
      <vt:lpstr>Zusammenfassende Darstellung der SMEYEDAT-DB</vt:lpstr>
      <vt:lpstr>Spectralis – OCT von der Firma Heidelberg Engineering</vt:lpstr>
      <vt:lpstr>Generierung der Zonenwerte (Thickness Grid) in Echtzeit über den Eye-Explorer</vt:lpstr>
      <vt:lpstr>Generierung der Zonenwerte (Thickness Grid) in Echtzeit über den Eye-Explorer</vt:lpstr>
      <vt:lpstr>Was ist Bereits vorhanden?</vt:lpstr>
      <vt:lpstr>Generierung der Zonenwerte (Thickness Grid) in Echtzeit über den Eye-Explorer</vt:lpstr>
      <vt:lpstr>Export einer Einzeluntersuchung per XML-Plugin</vt:lpstr>
      <vt:lpstr>Manueller Export möglich?</vt:lpstr>
      <vt:lpstr>Manueller Export möglich?</vt:lpstr>
      <vt:lpstr>Ansatz: Manuelle Arbeit Automatisieren</vt:lpstr>
      <vt:lpstr>Komplexität?</vt:lpstr>
      <vt:lpstr>Notwendigkeit für dynamisches Verhalten  (I)</vt:lpstr>
      <vt:lpstr>Notwendigkeit für dynamisches Verhalten  (I)</vt:lpstr>
      <vt:lpstr>Notwendigkeit für dynamisches Verhalten (II)</vt:lpstr>
      <vt:lpstr>Aktueller Stand</vt:lpstr>
      <vt:lpstr>Validierung der Daten</vt:lpstr>
      <vt:lpstr>Synchronisation</vt:lpstr>
      <vt:lpstr>Übertragbarkeit</vt:lpstr>
      <vt:lpstr>Noch Zeit für ein kleines Demo Video?</vt:lpstr>
    </vt:vector>
  </TitlesOfParts>
  <Company>Klinikum der Universitaet Muenchen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Telemedizinprojekt Augenklinik der Universität München</dc:title>
  <dc:creator>kkortuem</dc:creator>
  <cp:lastModifiedBy>Microsoft-Konto</cp:lastModifiedBy>
  <cp:revision>189</cp:revision>
  <cp:lastPrinted>2015-09-14T09:22:38Z</cp:lastPrinted>
  <dcterms:created xsi:type="dcterms:W3CDTF">2014-04-09T08:42:14Z</dcterms:created>
  <dcterms:modified xsi:type="dcterms:W3CDTF">2015-09-14T17:11:24Z</dcterms:modified>
</cp:coreProperties>
</file>