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59" r:id="rId3"/>
    <p:sldId id="381" r:id="rId4"/>
    <p:sldId id="392" r:id="rId5"/>
    <p:sldId id="382" r:id="rId6"/>
    <p:sldId id="383" r:id="rId7"/>
    <p:sldId id="384" r:id="rId8"/>
    <p:sldId id="385" r:id="rId9"/>
    <p:sldId id="358" r:id="rId10"/>
    <p:sldId id="387" r:id="rId11"/>
    <p:sldId id="388" r:id="rId12"/>
    <p:sldId id="361" r:id="rId13"/>
    <p:sldId id="386" r:id="rId14"/>
    <p:sldId id="317" r:id="rId15"/>
    <p:sldId id="323" r:id="rId16"/>
    <p:sldId id="326" r:id="rId17"/>
    <p:sldId id="367" r:id="rId18"/>
    <p:sldId id="369" r:id="rId19"/>
    <p:sldId id="328" r:id="rId20"/>
    <p:sldId id="371" r:id="rId21"/>
    <p:sldId id="290" r:id="rId22"/>
    <p:sldId id="373" r:id="rId23"/>
    <p:sldId id="291" r:id="rId24"/>
    <p:sldId id="292" r:id="rId25"/>
    <p:sldId id="374" r:id="rId26"/>
    <p:sldId id="391" r:id="rId27"/>
    <p:sldId id="375" r:id="rId28"/>
    <p:sldId id="376" r:id="rId2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73" autoAdjust="0"/>
  </p:normalViewPr>
  <p:slideViewPr>
    <p:cSldViewPr showGuides="1"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F1085-8C4C-4BB6-884C-B9A88E1635D6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D3E1D-99E4-4306-8E82-079CACCA6C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249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91880" y="1340768"/>
            <a:ext cx="4966320" cy="1470025"/>
          </a:xfrm>
        </p:spPr>
        <p:txBody>
          <a:bodyPr>
            <a:noAutofit/>
          </a:bodyPr>
          <a:lstStyle>
            <a:lvl1pPr>
              <a:defRPr sz="3200">
                <a:solidFill>
                  <a:srgbClr val="0072BA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491879" y="2996952"/>
            <a:ext cx="5039089" cy="432048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563888" y="6342598"/>
            <a:ext cx="2895600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 rot="10800000">
            <a:off x="0" y="1484784"/>
            <a:ext cx="3419872" cy="537321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 rot="10800000">
            <a:off x="0" y="4077072"/>
            <a:ext cx="3419872" cy="2780928"/>
          </a:xfrm>
          <a:prstGeom prst="rect">
            <a:avLst/>
          </a:prstGeom>
          <a:solidFill>
            <a:srgbClr val="D9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CCCM-Logo-transparent-farbig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2310996" cy="1279451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144001" cy="187220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Grafik 13" descr="Ringe-Transparent-weiss.png"/>
          <p:cNvPicPr>
            <a:picLocks noChangeAspect="1"/>
          </p:cNvPicPr>
          <p:nvPr userDrawn="1"/>
        </p:nvPicPr>
        <p:blipFill>
          <a:blip r:embed="rId4" cstate="print"/>
          <a:srcRect l="48339" t="33122"/>
          <a:stretch>
            <a:fillRect/>
          </a:stretch>
        </p:blipFill>
        <p:spPr>
          <a:xfrm>
            <a:off x="-1" y="1700808"/>
            <a:ext cx="3779913" cy="4896544"/>
          </a:xfrm>
          <a:prstGeom prst="rect">
            <a:avLst/>
          </a:prstGeom>
        </p:spPr>
      </p:pic>
      <p:pic>
        <p:nvPicPr>
          <p:cNvPr id="15" name="Grafik 14" descr="DKH_Logo_Dt-Krebshilfe_farbig_transparent.gi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51520" y="6342598"/>
            <a:ext cx="1907249" cy="25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5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759842"/>
            <a:ext cx="8229600" cy="940966"/>
          </a:xfrm>
        </p:spPr>
        <p:txBody>
          <a:bodyPr>
            <a:noAutofit/>
          </a:bodyPr>
          <a:lstStyle>
            <a:lvl1pPr algn="l">
              <a:defRPr sz="3200">
                <a:solidFill>
                  <a:srgbClr val="0072BA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924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9" name="Grafik 8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0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464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4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457200" y="759842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72B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Titelmasterformat durch Klicken bearbeiten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11" name="Grafik 10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87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 1"/>
          <p:cNvSpPr txBox="1">
            <a:spLocks/>
          </p:cNvSpPr>
          <p:nvPr userDrawn="1"/>
        </p:nvSpPr>
        <p:spPr>
          <a:xfrm>
            <a:off x="457200" y="759842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72B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br>
              <a:rPr lang="de-DE" smtClean="0"/>
            </a:b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9" name="Grafik 8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6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12" name="Grafik 11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76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008313" cy="670396"/>
          </a:xfrm>
        </p:spPr>
        <p:txBody>
          <a:bodyPr anchor="b"/>
          <a:lstStyle>
            <a:lvl1pPr algn="l">
              <a:defRPr sz="2000" b="1">
                <a:solidFill>
                  <a:srgbClr val="0072BA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3614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11" name="Grafik 10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5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/>
          <p:cNvSpPr txBox="1">
            <a:spLocks/>
          </p:cNvSpPr>
          <p:nvPr userDrawn="1"/>
        </p:nvSpPr>
        <p:spPr>
          <a:xfrm>
            <a:off x="457200" y="759842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72B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Titelmasterformat durch Klicken bearbeiten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 rot="16200000">
            <a:off x="4225652" y="-4225652"/>
            <a:ext cx="692696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1786CB">
                  <a:alpha val="4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 descr="Ringe-Transparent-weiss.png"/>
          <p:cNvPicPr>
            <a:picLocks noChangeAspect="1"/>
          </p:cNvPicPr>
          <p:nvPr userDrawn="1"/>
        </p:nvPicPr>
        <p:blipFill>
          <a:blip r:embed="rId2" cstate="print"/>
          <a:srcRect l="72284" t="33122" r="11712"/>
          <a:stretch>
            <a:fillRect/>
          </a:stretch>
        </p:blipFill>
        <p:spPr>
          <a:xfrm rot="16200000" flipV="1">
            <a:off x="6349380" y="-2101924"/>
            <a:ext cx="692696" cy="4896544"/>
          </a:xfrm>
          <a:prstGeom prst="rect">
            <a:avLst/>
          </a:prstGeom>
        </p:spPr>
      </p:pic>
      <p:pic>
        <p:nvPicPr>
          <p:cNvPr id="10" name="Grafik 9" descr="CCCM-Logo-transparent-farbig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116632"/>
            <a:ext cx="91044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0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4D7B8-F357-46A2-BE17-7682595AEAD0}" type="datetimeFigureOut">
              <a:rPr lang="de-DE" smtClean="0"/>
              <a:t>27.05.2016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6AA10-F272-4E07-9A66-1D4F6A21A7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074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91880" y="1196752"/>
            <a:ext cx="4966320" cy="1470025"/>
          </a:xfrm>
        </p:spPr>
        <p:txBody>
          <a:bodyPr/>
          <a:lstStyle/>
          <a:p>
            <a:r>
              <a:rPr lang="de-DE" dirty="0" smtClean="0"/>
              <a:t>Neuartige Auswertungsmethoden am Beispiel onkologischer Daten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sz="1800" i="1" dirty="0" smtClean="0"/>
              <a:t>01.06.2016</a:t>
            </a:r>
            <a:r>
              <a:rPr lang="de-DE" sz="2400" i="1" dirty="0" smtClean="0"/>
              <a:t/>
            </a:r>
            <a:br>
              <a:rPr lang="de-DE" sz="2400" i="1" dirty="0" smtClean="0"/>
            </a:br>
            <a:endParaRPr lang="de-DE" sz="2400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DE" dirty="0" smtClean="0"/>
              <a:t>Dr. </a:t>
            </a:r>
            <a:r>
              <a:rPr lang="de-DE" dirty="0" err="1" smtClean="0"/>
              <a:t>rer</a:t>
            </a:r>
            <a:r>
              <a:rPr lang="de-DE" dirty="0" smtClean="0"/>
              <a:t>. </a:t>
            </a:r>
            <a:r>
              <a:rPr lang="de-DE" dirty="0" err="1" smtClean="0"/>
              <a:t>biol</a:t>
            </a:r>
            <a:r>
              <a:rPr lang="de-DE" dirty="0" smtClean="0"/>
              <a:t>. hum. Daniel Nasseh</a:t>
            </a:r>
            <a:r>
              <a:rPr lang="de-DE" baseline="30000" dirty="0" smtClean="0"/>
              <a:t>12</a:t>
            </a:r>
          </a:p>
          <a:p>
            <a:pPr marL="457200" indent="-457200">
              <a:buAutoNum type="arabicParenBoth"/>
            </a:pPr>
            <a:r>
              <a:rPr lang="de-DE" sz="1200" i="1" dirty="0" err="1" smtClean="0"/>
              <a:t>Comprehensive</a:t>
            </a:r>
            <a:r>
              <a:rPr lang="de-DE" sz="1200" i="1" dirty="0" smtClean="0"/>
              <a:t> Cancer Center München</a:t>
            </a:r>
          </a:p>
          <a:p>
            <a:pPr marL="457200" indent="-457200">
              <a:buAutoNum type="arabicParenBoth"/>
            </a:pPr>
            <a:r>
              <a:rPr lang="de-DE" sz="1200" i="1" dirty="0" smtClean="0"/>
              <a:t>Institut für Medizinische Informationsverarbeitung, Biometrie und Epidemiologie</a:t>
            </a:r>
            <a:endParaRPr lang="de-DE" sz="1200" i="1" dirty="0"/>
          </a:p>
        </p:txBody>
      </p:sp>
    </p:spTree>
    <p:extLst>
      <p:ext uri="{BB962C8B-B14F-4D97-AF65-F5344CB8AC3E}">
        <p14:creationId xmlns:p14="http://schemas.microsoft.com/office/powerpoint/2010/main" val="345588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4889748" cy="431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81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9218" name="Picture 2" descr="http://images.fastcompany.com/upload/inline-The-Company-Chaos-You-Dont-Know-Youre-Crea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171716" cy="390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9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Möglicher Informationsgewinn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Verbesserung der Versorgung</a:t>
            </a:r>
          </a:p>
          <a:p>
            <a:r>
              <a:rPr lang="de-DE" dirty="0" smtClean="0"/>
              <a:t>Interne Prozessoptimierung</a:t>
            </a:r>
          </a:p>
          <a:p>
            <a:r>
              <a:rPr lang="de-DE" dirty="0" smtClean="0"/>
              <a:t>Allgemeine Übersichten</a:t>
            </a:r>
          </a:p>
          <a:p>
            <a:r>
              <a:rPr lang="de-DE" dirty="0"/>
              <a:t>Beantwortung wissenschaftlicher Fragestellungen </a:t>
            </a: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5474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Ziele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Selbstständige Benutzung</a:t>
            </a:r>
          </a:p>
          <a:p>
            <a:r>
              <a:rPr lang="de-DE" dirty="0" smtClean="0"/>
              <a:t>Einfache und intuitiv (Hohe Usability)</a:t>
            </a:r>
          </a:p>
          <a:p>
            <a:r>
              <a:rPr lang="de-DE" dirty="0" smtClean="0"/>
              <a:t>Wenig technische Hürden</a:t>
            </a:r>
          </a:p>
          <a:p>
            <a:r>
              <a:rPr lang="de-DE" dirty="0" smtClean="0"/>
              <a:t>Herunterbrechen der Komplexität</a:t>
            </a:r>
          </a:p>
          <a:p>
            <a:r>
              <a:rPr lang="de-DE" dirty="0" smtClean="0"/>
              <a:t>Umsetzungen in Echtzeit möglich</a:t>
            </a:r>
          </a:p>
        </p:txBody>
      </p:sp>
    </p:spTree>
    <p:extLst>
      <p:ext uri="{BB962C8B-B14F-4D97-AF65-F5344CB8AC3E}">
        <p14:creationId xmlns:p14="http://schemas.microsoft.com/office/powerpoint/2010/main" val="127382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20688"/>
            <a:ext cx="9144000" cy="480060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3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Überführung von CREDOS nach QV </a:t>
            </a:r>
            <a:br>
              <a:rPr lang="de-DE" dirty="0" smtClean="0"/>
            </a:br>
            <a:r>
              <a:rPr lang="de-DE" dirty="0" smtClean="0"/>
              <a:t>(In-Memory Datenbank)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808591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5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Erster Schritt: Darstellung der Daten in tabellarischer Form (Standard BI Lösung)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041" y="1844675"/>
            <a:ext cx="5605918" cy="4392613"/>
          </a:xfrm>
        </p:spPr>
      </p:pic>
    </p:spTree>
    <p:extLst>
      <p:ext uri="{BB962C8B-B14F-4D97-AF65-F5344CB8AC3E}">
        <p14:creationId xmlns:p14="http://schemas.microsoft.com/office/powerpoint/2010/main" val="42692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1" y="2132856"/>
            <a:ext cx="8181975" cy="420052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Einschränkung der Datenkohorte in Echtzeit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79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Lehre durch neue Technologie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Apps sind oftmals benutzerfreundlich und so intuitiv gestaltet, dass Nutzer keine lange Einarbeitung benötigen</a:t>
            </a:r>
            <a:endParaRPr lang="de-DE" sz="2400" dirty="0"/>
          </a:p>
        </p:txBody>
      </p:sp>
      <p:pic>
        <p:nvPicPr>
          <p:cNvPr id="6148" name="Picture 4" descr="http://www.7mobile.de/handy-news/wp-content/uploads/2015/05/best-smartphones-of-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47" y="2636912"/>
            <a:ext cx="5981700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2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Einführung spielerisch / visuell orientierter Module (Beispiel)</a:t>
            </a:r>
            <a:endParaRPr lang="de-DE" dirty="0"/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174" y="1844675"/>
            <a:ext cx="7927651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6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CCCM-München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928" y="2641625"/>
            <a:ext cx="2994256" cy="1651471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76" y="4463256"/>
            <a:ext cx="1651000" cy="127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149080"/>
            <a:ext cx="3314328" cy="1524591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 bwMode="auto">
          <a:xfrm>
            <a:off x="2233042" y="2192114"/>
            <a:ext cx="7019478" cy="3757166"/>
          </a:xfrm>
          <a:prstGeom prst="ellipse">
            <a:avLst/>
          </a:prstGeom>
          <a:noFill/>
          <a:ln w="76200" cap="flat" cmpd="sng" algn="ctr">
            <a:solidFill>
              <a:srgbClr val="0070C0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203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Ellipse 8"/>
          <p:cNvSpPr/>
          <p:nvPr/>
        </p:nvSpPr>
        <p:spPr bwMode="auto">
          <a:xfrm rot="19129305">
            <a:off x="-151967" y="2178841"/>
            <a:ext cx="7019478" cy="3757166"/>
          </a:xfrm>
          <a:prstGeom prst="ellipse">
            <a:avLst/>
          </a:prstGeom>
          <a:noFill/>
          <a:ln w="7620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203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2665276" cy="82090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025" y="1340768"/>
            <a:ext cx="2649503" cy="9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Einführung </a:t>
            </a:r>
            <a:r>
              <a:rPr lang="de-DE" dirty="0" smtClean="0"/>
              <a:t>spielerisch </a:t>
            </a:r>
            <a:r>
              <a:rPr lang="de-DE" dirty="0"/>
              <a:t>/ visuell orientierter </a:t>
            </a:r>
            <a:r>
              <a:rPr lang="de-DE" dirty="0" smtClean="0"/>
              <a:t>Module (Beispiel)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9" y="1844675"/>
            <a:ext cx="8204102" cy="4392613"/>
          </a:xfrm>
        </p:spPr>
      </p:pic>
    </p:spTree>
    <p:extLst>
      <p:ext uri="{BB962C8B-B14F-4D97-AF65-F5344CB8AC3E}">
        <p14:creationId xmlns:p14="http://schemas.microsoft.com/office/powerpoint/2010/main" val="239283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69" y="661987"/>
            <a:ext cx="4732338" cy="61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07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Detailansichten</a:t>
            </a:r>
            <a:endParaRPr lang="de-D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2055019"/>
            <a:ext cx="4991100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9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Beispielhaftes Knowledge Discovery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218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43200"/>
            <a:ext cx="527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43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Beispielhaftes </a:t>
            </a:r>
            <a:r>
              <a:rPr lang="de-DE" dirty="0" smtClean="0"/>
              <a:t>Knowledge Discovery / Hypothesengenerierung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42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69394"/>
            <a:ext cx="2468563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Grafi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7994"/>
            <a:ext cx="248602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195736" y="2348880"/>
            <a:ext cx="598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Frau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191347" y="234888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Mann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184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Beispielhafte(s) </a:t>
            </a:r>
            <a:r>
              <a:rPr lang="de-DE" dirty="0"/>
              <a:t>Knowledge Discovery / Hypothesengenerierung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0242" name="Grafi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69394"/>
            <a:ext cx="2468563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Grafi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7994"/>
            <a:ext cx="248602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195736" y="2348880"/>
            <a:ext cx="598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Frau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191347" y="234888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Mann</a:t>
            </a:r>
            <a:endParaRPr lang="de-DE" dirty="0"/>
          </a:p>
        </p:txBody>
      </p:sp>
      <p:sp>
        <p:nvSpPr>
          <p:cNvPr id="5" name="Ellipse 4"/>
          <p:cNvSpPr/>
          <p:nvPr/>
        </p:nvSpPr>
        <p:spPr>
          <a:xfrm>
            <a:off x="2447454" y="3140968"/>
            <a:ext cx="720080" cy="72008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5364088" y="3140968"/>
            <a:ext cx="720080" cy="72008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75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Klassisches Beispiel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1200" y="1916832"/>
            <a:ext cx="8244000" cy="4131168"/>
          </a:xfrm>
        </p:spPr>
        <p:txBody>
          <a:bodyPr/>
          <a:lstStyle/>
          <a:p>
            <a:r>
              <a:rPr lang="de-DE" sz="1800" dirty="0" smtClean="0"/>
              <a:t>Dynamische Kaplan-Meyer-Kurve</a:t>
            </a:r>
          </a:p>
          <a:p>
            <a:endParaRPr lang="de-DE" dirty="0"/>
          </a:p>
        </p:txBody>
      </p:sp>
      <p:pic>
        <p:nvPicPr>
          <p:cNvPr id="12290" name="Picture 2" descr="H:\CCC_LMU\03_Statistik\01_Auswertungen\14_Zertifizierungen\06_Präsentation\Statistik\QV\QV_Survival_oh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2604655"/>
            <a:ext cx="6520873" cy="330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H:\CCC_LMU\03_Statistik\01_Auswertungen\14_Zertifizierungen\06_Präsentation\Statistik\QV\QV_Survival_mi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2540001"/>
            <a:ext cx="6520873" cy="341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88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Selbstständiger Zugriff für Ärzte per Webbrowser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8434" name="Picture 2" descr="http://www.chip.de/ii/3/3/0/2/6/6/8/4/firefox-1b2c0d3172507ed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24944"/>
            <a:ext cx="3047497" cy="290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screenshots.de.sftcdn.net/blog/de/2010/09/internetexplorer9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7318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2709968" y="5829130"/>
            <a:ext cx="4498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LOGIN ÜBER KLINIKUMSKENNUNG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22001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Vielen Dank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170" name="Picture 2" descr="https://upload.wikimedia.org/wikipedia/commons/6/62/Neues_Rathaus_und_Marienplatz_M%C3%BCnch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336704" cy="437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1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5760641" cy="505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Zentrale Tumordokumentation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617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5760641" cy="505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Zentrale Tumordokumentation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3670176" y="3380799"/>
            <a:ext cx="2739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 smtClean="0"/>
              <a:t>REDOS</a:t>
            </a:r>
            <a:endParaRPr lang="de-DE" sz="7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20202"/>
            <a:ext cx="726177" cy="72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234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Zentrale Tumordokumentation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800" dirty="0"/>
          </a:p>
          <a:p>
            <a:endParaRPr lang="de-DE" sz="28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631" y="2466680"/>
            <a:ext cx="1202804" cy="122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3520479" y="2424327"/>
            <a:ext cx="2739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 smtClean="0"/>
              <a:t>REDOS</a:t>
            </a:r>
            <a:endParaRPr lang="de-DE" sz="7200" dirty="0"/>
          </a:p>
        </p:txBody>
      </p:sp>
      <p:sp>
        <p:nvSpPr>
          <p:cNvPr id="5" name="Rechteck 4"/>
          <p:cNvSpPr/>
          <p:nvPr/>
        </p:nvSpPr>
        <p:spPr>
          <a:xfrm>
            <a:off x="1835696" y="3789040"/>
            <a:ext cx="5688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b="1" dirty="0" smtClean="0"/>
              <a:t>~10.000 Patienten (Stand Anfang 2016)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b="1" dirty="0" smtClean="0"/>
              <a:t>~65 Tabellen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b="1" dirty="0" smtClean="0"/>
              <a:t>~mehrere hundert Felder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b="1" dirty="0" smtClean="0"/>
              <a:t>pro Feld teilweise hunderte Ausprägungen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b="1" dirty="0" smtClean="0"/>
              <a:t>direkte </a:t>
            </a:r>
            <a:r>
              <a:rPr lang="de-DE" sz="2000" b="1" dirty="0"/>
              <a:t>Integration in das </a:t>
            </a:r>
            <a:r>
              <a:rPr lang="de-DE" sz="2000" b="1" dirty="0" err="1"/>
              <a:t>Klinikumsinformationssystem</a:t>
            </a:r>
            <a:r>
              <a:rPr lang="de-DE" sz="2000" b="1" dirty="0"/>
              <a:t> (i.s.h.-</a:t>
            </a:r>
            <a:r>
              <a:rPr lang="de-DE" sz="2000" b="1" dirty="0" err="1"/>
              <a:t>med</a:t>
            </a:r>
            <a:r>
              <a:rPr lang="de-DE" sz="2000" b="1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0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9422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Hauptaufgabe: Zertifizierung</a:t>
            </a:r>
            <a:endParaRPr lang="de-D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871" y="1844675"/>
            <a:ext cx="553225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45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/>
              <a:t>Secondary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endParaRPr lang="de-DE" dirty="0"/>
          </a:p>
        </p:txBody>
      </p:sp>
      <p:pic>
        <p:nvPicPr>
          <p:cNvPr id="4" name="Picture 2" descr="http://www.schuette-shop.de/images/ebay/Forchino/Doctor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550" y="1844675"/>
            <a:ext cx="4716899" cy="43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e Legende 4"/>
          <p:cNvSpPr/>
          <p:nvPr/>
        </p:nvSpPr>
        <p:spPr>
          <a:xfrm>
            <a:off x="4499992" y="1484784"/>
            <a:ext cx="4426396" cy="2304256"/>
          </a:xfrm>
          <a:prstGeom prst="wedgeEllipseCallout">
            <a:avLst>
              <a:gd name="adj1" fmla="val -43981"/>
              <a:gd name="adj2" fmla="val 401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Die Daten würde ich mir schon gerne einmal genauer ansehen.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 smtClean="0"/>
              <a:t>Pandoras</a:t>
            </a:r>
            <a:r>
              <a:rPr lang="de-DE" dirty="0" smtClean="0"/>
              <a:t> Box?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146" name="Picture 2" descr="https://s-media-cache-ak0.pinimg.com/736x/bc/d5/51/bcd551304f247cd9b9e3470f0aff1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88840"/>
            <a:ext cx="4536504" cy="425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9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Klassische Herangehensweise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AutoShape 2" descr="https://image.freepik.com/freie-ikonen/arzt--frontalansicht_318-29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172" name="Picture 4" descr="https://image.freepik.com/freie-ikonen/arzt--frontalansicht_318-29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79178"/>
            <a:ext cx="1851571" cy="185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mage.freepik.com/freie-ikonen/aktien-grafik-fur-business-statistiken_318-37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019" y="4653136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icon-icons.com/icons2/37/PNG/512/database_theapplication_336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2856"/>
            <a:ext cx="1944216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ekrümmte Verbindung 5"/>
          <p:cNvCxnSpPr>
            <a:endCxn id="7174" idx="3"/>
          </p:cNvCxnSpPr>
          <p:nvPr/>
        </p:nvCxnSpPr>
        <p:spPr>
          <a:xfrm rot="5400000">
            <a:off x="5409141" y="4302144"/>
            <a:ext cx="1440159" cy="990017"/>
          </a:xfrm>
          <a:prstGeom prst="curvedConnector2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krümmte Verbindung 7"/>
          <p:cNvCxnSpPr>
            <a:stCxn id="7174" idx="1"/>
            <a:endCxn id="7172" idx="2"/>
          </p:cNvCxnSpPr>
          <p:nvPr/>
        </p:nvCxnSpPr>
        <p:spPr>
          <a:xfrm rot="10800000">
            <a:off x="3049515" y="4030750"/>
            <a:ext cx="856505" cy="1486483"/>
          </a:xfrm>
          <a:prstGeom prst="curvedConnector2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krümmte Verbindung 9"/>
          <p:cNvCxnSpPr>
            <a:stCxn id="7172" idx="3"/>
            <a:endCxn id="7176" idx="1"/>
          </p:cNvCxnSpPr>
          <p:nvPr/>
        </p:nvCxnSpPr>
        <p:spPr>
          <a:xfrm>
            <a:off x="3975299" y="3104964"/>
            <a:ext cx="1676821" cy="1"/>
          </a:xfrm>
          <a:prstGeom prst="curvedConnector3">
            <a:avLst>
              <a:gd name="adj1" fmla="val 46024"/>
            </a:avLst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2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master_nachCD_150305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Folienmaster_nachCD_150305</Template>
  <TotalTime>0</TotalTime>
  <Words>215</Words>
  <Application>Microsoft Office PowerPoint</Application>
  <PresentationFormat>Bildschirmpräsentation (4:3)</PresentationFormat>
  <Paragraphs>54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1" baseType="lpstr">
      <vt:lpstr>Arial</vt:lpstr>
      <vt:lpstr>Calibri</vt:lpstr>
      <vt:lpstr>Folienmaster_nachCD_150305</vt:lpstr>
      <vt:lpstr>Neuartige Auswertungsmethoden am Beispiel onkologischer Daten  01.06.2016 </vt:lpstr>
      <vt:lpstr>CCCM-München</vt:lpstr>
      <vt:lpstr>Zentrale Tumordokumentation</vt:lpstr>
      <vt:lpstr>Zentrale Tumordokumentation</vt:lpstr>
      <vt:lpstr>Zentrale Tumordokumentation</vt:lpstr>
      <vt:lpstr>Hauptaufgabe: Zertifizierung</vt:lpstr>
      <vt:lpstr>Secondary Use</vt:lpstr>
      <vt:lpstr>Pandoras Box?</vt:lpstr>
      <vt:lpstr>Klassische Herangehensweise</vt:lpstr>
      <vt:lpstr>PowerPoint-Präsentation</vt:lpstr>
      <vt:lpstr>PowerPoint-Präsentation</vt:lpstr>
      <vt:lpstr>Möglicher Informationsgewinn</vt:lpstr>
      <vt:lpstr>Ziele</vt:lpstr>
      <vt:lpstr>PowerPoint-Präsentation</vt:lpstr>
      <vt:lpstr>Überführung von CREDOS nach QV  (In-Memory Datenbank)</vt:lpstr>
      <vt:lpstr>Erster Schritt: Darstellung der Daten in tabellarischer Form (Standard BI Lösung)</vt:lpstr>
      <vt:lpstr>Einschränkung der Datenkohorte in Echtzeit</vt:lpstr>
      <vt:lpstr>Lehre durch neue Technologie</vt:lpstr>
      <vt:lpstr>Einführung spielerisch / visuell orientierter Module (Beispiel)</vt:lpstr>
      <vt:lpstr>Einführung spielerisch / visuell orientierter Module (Beispiel)</vt:lpstr>
      <vt:lpstr>PowerPoint-Präsentation</vt:lpstr>
      <vt:lpstr>Detailansichten</vt:lpstr>
      <vt:lpstr>Beispielhaftes Knowledge Discovery</vt:lpstr>
      <vt:lpstr>Beispielhaftes Knowledge Discovery / Hypothesengenerierung</vt:lpstr>
      <vt:lpstr>Beispielhafte(s) Knowledge Discovery / Hypothesengenerierung</vt:lpstr>
      <vt:lpstr>Klassisches Beispiel</vt:lpstr>
      <vt:lpstr>Selbstständiger Zugriff für Ärzte per Webbrowser</vt:lpstr>
      <vt:lpstr>Vielen Dank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Qlik-View</dc:title>
  <dc:creator>Inst-Admin</dc:creator>
  <cp:lastModifiedBy>Microsoft-Konto</cp:lastModifiedBy>
  <cp:revision>445</cp:revision>
  <dcterms:created xsi:type="dcterms:W3CDTF">2015-04-14T13:13:10Z</dcterms:created>
  <dcterms:modified xsi:type="dcterms:W3CDTF">2016-05-30T11:15:55Z</dcterms:modified>
</cp:coreProperties>
</file>